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35"/>
  </p:notesMasterIdLst>
  <p:sldIdLst>
    <p:sldId id="272" r:id="rId3"/>
    <p:sldId id="312" r:id="rId4"/>
    <p:sldId id="309" r:id="rId5"/>
    <p:sldId id="307" r:id="rId6"/>
    <p:sldId id="310" r:id="rId7"/>
    <p:sldId id="306" r:id="rId8"/>
    <p:sldId id="304" r:id="rId9"/>
    <p:sldId id="294" r:id="rId10"/>
    <p:sldId id="287" r:id="rId11"/>
    <p:sldId id="298" r:id="rId12"/>
    <p:sldId id="292" r:id="rId13"/>
    <p:sldId id="293" r:id="rId14"/>
    <p:sldId id="305" r:id="rId15"/>
    <p:sldId id="297" r:id="rId16"/>
    <p:sldId id="303" r:id="rId17"/>
    <p:sldId id="283" r:id="rId18"/>
    <p:sldId id="281" r:id="rId19"/>
    <p:sldId id="279" r:id="rId20"/>
    <p:sldId id="295" r:id="rId21"/>
    <p:sldId id="285" r:id="rId22"/>
    <p:sldId id="275" r:id="rId23"/>
    <p:sldId id="278" r:id="rId24"/>
    <p:sldId id="291" r:id="rId25"/>
    <p:sldId id="290" r:id="rId26"/>
    <p:sldId id="300" r:id="rId27"/>
    <p:sldId id="299" r:id="rId28"/>
    <p:sldId id="274" r:id="rId29"/>
    <p:sldId id="264" r:id="rId30"/>
    <p:sldId id="302" r:id="rId31"/>
    <p:sldId id="288" r:id="rId32"/>
    <p:sldId id="282" r:id="rId33"/>
    <p:sldId id="301" r:id="rId34"/>
  </p:sldIdLst>
  <p:sldSz cx="49377600" cy="32918400"/>
  <p:notesSz cx="6858000" cy="9144000"/>
  <p:embeddedFontLst>
    <p:embeddedFont>
      <p:font typeface="Arial Black" panose="020B0604020202020204" pitchFamily="34" charset="0"/>
      <p:bold r:id="rId36"/>
    </p:embeddedFont>
    <p:embeddedFont>
      <p:font typeface="Lato" panose="020F0502020204030203" pitchFamily="34" charset="0"/>
      <p:regular r:id="rId37"/>
      <p:bold r:id="rId38"/>
      <p:italic r:id="rId39"/>
      <p:boldItalic r:id="rId40"/>
    </p:embeddedFont>
    <p:embeddedFont>
      <p:font typeface="Lato Black" panose="020F0502020204030203" pitchFamily="34" charset="0"/>
      <p:bold r:id="rId41"/>
      <p:italic r:id="rId42"/>
      <p:boldItalic r:id="rId43"/>
    </p:embeddedFont>
    <p:embeddedFont>
      <p:font typeface="Lato Hairline" panose="020F0202020204030203" pitchFamily="34" charset="77"/>
      <p:regular r:id="rId44"/>
      <p:italic r:id="rId45"/>
    </p:embeddedFont>
    <p:embeddedFont>
      <p:font typeface="Lato Semibold" panose="020F0502020204030203" pitchFamily="34" charset="0"/>
      <p:regular r:id="rId46"/>
      <p:bold r:id="rId47"/>
      <p:italic r:id="rId48"/>
      <p:boldItalic r:id="rId49"/>
    </p:embeddedFont>
    <p:embeddedFont>
      <p:font typeface="Lato Thin" panose="020F0502020204030203" pitchFamily="34" charset="0"/>
      <p:regular r:id="rId50"/>
    </p:embeddedFont>
    <p:embeddedFont>
      <p:font typeface="MillerBanner Black" panose="02000504090000020003" pitchFamily="2" charset="77"/>
      <p:bold r:id="rId51"/>
    </p:embeddedFont>
    <p:embeddedFont>
      <p:font typeface="Rift Soft Light" panose="00000400000000000000"/>
      <p:regular r:id="rId52"/>
    </p:embeddedFont>
    <p:embeddedFont>
      <p:font typeface="Segoe UI" panose="020B0502040204020203" pitchFamily="34" charset="0"/>
      <p:regular r:id="rId53"/>
      <p:bold r:id="rId54"/>
      <p:italic r:id="rId55"/>
      <p:boldItalic r:id="rId56"/>
    </p:embeddedFont>
    <p:embeddedFont>
      <p:font typeface="Segoe UI Black" panose="020B0502040204020203" pitchFamily="34" charset="0"/>
      <p:bold r:id="rId57"/>
      <p:boldItalic r:id="rId58"/>
    </p:embeddedFont>
    <p:embeddedFont>
      <p:font typeface="Segoe UI Light" panose="020B0502040204020203" pitchFamily="34" charset="0"/>
      <p:regular r:id="rId59"/>
      <p:italic r:id="rId60"/>
    </p:embeddedFont>
    <p:embeddedFont>
      <p:font typeface="Segoe UI Semibold" panose="020B0502040204020203" pitchFamily="34" charset="0"/>
      <p:regular r:id="rId61"/>
      <p:bold r:id="rId62"/>
      <p:italic r:id="rId63"/>
      <p:boldItalic r:id="rId64"/>
    </p:embeddedFont>
    <p:embeddedFont>
      <p:font typeface="Titular" pitchFamily="2" charset="77"/>
      <p:regular r:id="rId65"/>
    </p:embeddedFont>
    <p:embeddedFont>
      <p:font typeface="Verdana" panose="020B0604030504040204" pitchFamily="34" charset="0"/>
      <p:regular r:id="rId66"/>
      <p:bold r:id="rId67"/>
      <p:italic r:id="rId68"/>
      <p:boldItalic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52" userDrawn="1">
          <p15:clr>
            <a:srgbClr val="A4A3A4"/>
          </p15:clr>
        </p15:guide>
        <p15:guide id="3" pos="2712" userDrawn="1">
          <p15:clr>
            <a:srgbClr val="A4A3A4"/>
          </p15:clr>
        </p15:guide>
        <p15:guide id="6" orient="horz" pos="1104" userDrawn="1">
          <p15:clr>
            <a:srgbClr val="A4A3A4"/>
          </p15:clr>
        </p15:guide>
        <p15:guide id="7" pos="5304" userDrawn="1">
          <p15:clr>
            <a:srgbClr val="A4A3A4"/>
          </p15:clr>
        </p15:guide>
        <p15:guide id="8" pos="10536" userDrawn="1">
          <p15:clr>
            <a:srgbClr val="5ACBF0"/>
          </p15:clr>
        </p15:guide>
        <p15:guide id="9" pos="7896" userDrawn="1">
          <p15:clr>
            <a:srgbClr val="A4A3A4"/>
          </p15:clr>
        </p15:guide>
        <p15:guide id="10" pos="13104" userDrawn="1">
          <p15:clr>
            <a:srgbClr val="A4A3A4"/>
          </p15:clr>
        </p15:guide>
        <p15:guide id="11" pos="18168" userDrawn="1">
          <p15:clr>
            <a:srgbClr val="A4A3A4"/>
          </p15:clr>
        </p15:guide>
        <p15:guide id="12" pos="20836" userDrawn="1">
          <p15:clr>
            <a:srgbClr val="A4A3A4"/>
          </p15:clr>
        </p15:guide>
        <p15:guide id="13" pos="23328" userDrawn="1">
          <p15:clr>
            <a:srgbClr val="A4A3A4"/>
          </p15:clr>
        </p15:guide>
        <p15:guide id="14" pos="25944" userDrawn="1">
          <p15:clr>
            <a:srgbClr val="A4A3A4"/>
          </p15:clr>
        </p15:guide>
        <p15:guide id="15" pos="28440" userDrawn="1">
          <p15:clr>
            <a:srgbClr val="A4A3A4"/>
          </p15:clr>
        </p15:guide>
        <p15:guide id="16" orient="horz" pos="20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6B6B6B"/>
    <a:srgbClr val="0D0D0D"/>
    <a:srgbClr val="31092D"/>
    <a:srgbClr val="E1F1F4"/>
    <a:srgbClr val="8DC63F"/>
    <a:srgbClr val="FBE2A3"/>
    <a:srgbClr val="ED1C24"/>
    <a:srgbClr val="2E2E2E"/>
    <a:srgbClr val="1953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5ECC59-BB14-8741-A250-950A76540239}" v="1" dt="2025-03-20T21:14:34.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6301" autoAdjust="0"/>
  </p:normalViewPr>
  <p:slideViewPr>
    <p:cSldViewPr snapToGrid="0" showGuides="1">
      <p:cViewPr>
        <p:scale>
          <a:sx n="40" d="100"/>
          <a:sy n="40" d="100"/>
        </p:scale>
        <p:origin x="-744" y="-1912"/>
      </p:cViewPr>
      <p:guideLst>
        <p:guide pos="15552"/>
        <p:guide pos="2712"/>
        <p:guide orient="horz" pos="1104"/>
        <p:guide pos="5304"/>
        <p:guide pos="10536"/>
        <p:guide pos="7896"/>
        <p:guide pos="13104"/>
        <p:guide pos="18168"/>
        <p:guide pos="20836"/>
        <p:guide pos="23328"/>
        <p:guide pos="25944"/>
        <p:guide pos="28440"/>
        <p:guide orient="horz" pos="20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font" Target="fonts/font3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font" Target="fonts/font16.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4.fntdata"/><Relationship Id="rId34" Type="http://schemas.openxmlformats.org/officeDocument/2006/relationships/slide" Target="slides/slide32.xml"/><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3/20/25</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6</a:t>
            </a:fld>
            <a:endParaRPr lang="en-US"/>
          </a:p>
        </p:txBody>
      </p:sp>
    </p:spTree>
    <p:extLst>
      <p:ext uri="{BB962C8B-B14F-4D97-AF65-F5344CB8AC3E}">
        <p14:creationId xmlns:p14="http://schemas.microsoft.com/office/powerpoint/2010/main" val="97200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26</a:t>
            </a:fld>
            <a:endParaRPr lang="en-US"/>
          </a:p>
        </p:txBody>
      </p:sp>
    </p:spTree>
    <p:extLst>
      <p:ext uri="{BB962C8B-B14F-4D97-AF65-F5344CB8AC3E}">
        <p14:creationId xmlns:p14="http://schemas.microsoft.com/office/powerpoint/2010/main" val="229756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3/20/25</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3/20/25</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hyperlink" Target="https://twistedsifter.com/2012/10/billboards-with-quirky-science-facts-science-world/" TargetMode="External"/><Relationship Id="rId1" Type="http://schemas.openxmlformats.org/officeDocument/2006/relationships/slideLayout" Target="../slideLayouts/slideLayout1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biorender.com/"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ribbble.com/"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twitter.com/jesshlay" TargetMode="External"/><Relationship Id="rId1" Type="http://schemas.openxmlformats.org/officeDocument/2006/relationships/slideLayout" Target="../slideLayouts/slideLayout13.xml"/><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witter.com/RhondaVSharpe" TargetMode="External"/><Relationship Id="rId3" Type="http://schemas.openxmlformats.org/officeDocument/2006/relationships/image" Target="../media/image57.jpeg"/><Relationship Id="rId7" Type="http://schemas.openxmlformats.org/officeDocument/2006/relationships/hyperlink" Target="https://twitter.com/ramya_ramaswami" TargetMode="External"/><Relationship Id="rId12" Type="http://schemas.openxmlformats.org/officeDocument/2006/relationships/image" Target="../media/image61.jpg"/><Relationship Id="rId2" Type="http://schemas.openxmlformats.org/officeDocument/2006/relationships/image" Target="../media/image56.jpeg"/><Relationship Id="rId1" Type="http://schemas.openxmlformats.org/officeDocument/2006/relationships/slideLayout" Target="../slideLayouts/slideLayout13.xml"/><Relationship Id="rId6" Type="http://schemas.openxmlformats.org/officeDocument/2006/relationships/image" Target="../media/image58.jpeg"/><Relationship Id="rId11" Type="http://schemas.openxmlformats.org/officeDocument/2006/relationships/hyperlink" Target="https://twitter.com/BrzezinskiRafi" TargetMode="External"/><Relationship Id="rId5" Type="http://schemas.openxmlformats.org/officeDocument/2006/relationships/hyperlink" Target="https://twitter.com/SPrinceWare/status/1125938979789053952" TargetMode="External"/><Relationship Id="rId10" Type="http://schemas.openxmlformats.org/officeDocument/2006/relationships/image" Target="../media/image60.png"/><Relationship Id="rId4" Type="http://schemas.openxmlformats.org/officeDocument/2006/relationships/hyperlink" Target="https://twitter.com/MattKuhnDVM/status/1125754432740896770" TargetMode="External"/><Relationship Id="rId9" Type="http://schemas.openxmlformats.org/officeDocument/2006/relationships/hyperlink" Target="https://twitter.com/nora_balbo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65.png"/><Relationship Id="rId2" Type="http://schemas.openxmlformats.org/officeDocument/2006/relationships/image" Target="../media/image62.jpeg"/><Relationship Id="rId1" Type="http://schemas.openxmlformats.org/officeDocument/2006/relationships/slideLayout" Target="../slideLayouts/slideLayout13.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68.svg"/><Relationship Id="rId12" Type="http://schemas.openxmlformats.org/officeDocument/2006/relationships/image" Target="../media/image72.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67.png"/><Relationship Id="rId11" Type="http://schemas.openxmlformats.org/officeDocument/2006/relationships/image" Target="../media/image71.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66.png"/><Relationship Id="rId9" Type="http://schemas.openxmlformats.org/officeDocument/2006/relationships/image" Target="../media/image70.sv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75.png"/><Relationship Id="rId4" Type="http://schemas.openxmlformats.org/officeDocument/2006/relationships/hyperlink" Target="https://osf.io/nk8gh/" TargetMode="External"/><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osf.io/ck68a/"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twitter.com/SarraceniaMason" TargetMode="External"/><Relationship Id="rId3" Type="http://schemas.openxmlformats.org/officeDocument/2006/relationships/image" Target="../media/image79.jpe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0.jpeg"/><Relationship Id="rId5" Type="http://schemas.openxmlformats.org/officeDocument/2006/relationships/hyperlink" Target="https://twitter.com/derektoplasm" TargetMode="External"/><Relationship Id="rId10" Type="http://schemas.openxmlformats.org/officeDocument/2006/relationships/image" Target="../media/image82.jpeg"/><Relationship Id="rId4" Type="http://schemas.openxmlformats.org/officeDocument/2006/relationships/hyperlink" Target="https://derekcrowe.net/butterposter" TargetMode="External"/><Relationship Id="rId9" Type="http://schemas.openxmlformats.org/officeDocument/2006/relationships/hyperlink" Target="https://osf.io/zkmvw/"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84.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87.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hyperlink" Target="https://www.nngroup.com/videos/plain-language-for-experts/" TargetMode="External"/><Relationship Id="rId2" Type="http://schemas.openxmlformats.org/officeDocument/2006/relationships/hyperlink" Target="https://www.nngroup.com/articles/inverted-pyramid" TargetMode="External"/><Relationship Id="rId1" Type="http://schemas.openxmlformats.org/officeDocument/2006/relationships/slideLayout" Target="../slideLayouts/slideLayout2.xml"/><Relationship Id="rId6" Type="http://schemas.openxmlformats.org/officeDocument/2006/relationships/hyperlink" Target="https://www.nngroup.com/articles/minimize-cognitive-load/" TargetMode="External"/><Relationship Id="rId5" Type="http://schemas.openxmlformats.org/officeDocument/2006/relationships/hyperlink" Target="https://www.nngroup.com/articles/interaction-cost-definition/" TargetMode="External"/><Relationship Id="rId4" Type="http://schemas.openxmlformats.org/officeDocument/2006/relationships/hyperlink" Target="https://www.nngroup.com/articles/plain-language-expert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6.sv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1.svg"/><Relationship Id="rId4" Type="http://schemas.openxmlformats.org/officeDocument/2006/relationships/image" Target="../media/image17.jpe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drElsje" TargetMode="External"/><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branden0walker" TargetMode="External"/><Relationship Id="rId13" Type="http://schemas.openxmlformats.org/officeDocument/2006/relationships/image" Target="../media/image36.png"/><Relationship Id="rId3" Type="http://schemas.openxmlformats.org/officeDocument/2006/relationships/hyperlink" Target="https://twitter.com/mnthydro" TargetMode="External"/><Relationship Id="rId7" Type="http://schemas.openxmlformats.org/officeDocument/2006/relationships/image" Target="../media/image33.jpeg"/><Relationship Id="rId12" Type="http://schemas.openxmlformats.org/officeDocument/2006/relationships/hyperlink" Target="https://twitter.com/americoamorim"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6" Type="http://schemas.openxmlformats.org/officeDocument/2006/relationships/hyperlink" Target="https://twitter.com/mikemorrison" TargetMode="External"/><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hyperlink" Target="https://twitter.com/SarraceniaMason" TargetMode="External"/><Relationship Id="rId4" Type="http://schemas.openxmlformats.org/officeDocument/2006/relationships/image" Target="../media/image31.jpeg"/><Relationship Id="rId9" Type="http://schemas.openxmlformats.org/officeDocument/2006/relationships/image" Target="../media/image34.png"/><Relationship Id="rId14" Type="http://schemas.openxmlformats.org/officeDocument/2006/relationships/hyperlink" Target="https://twitter.com/nasaman58"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38.jpeg"/><Relationship Id="rId7" Type="http://schemas.openxmlformats.org/officeDocument/2006/relationships/hyperlink" Target="https://twitter.com/MCLaScience/status/1122505413386231810" TargetMode="External"/><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40.jpeg"/><Relationship Id="rId10" Type="http://schemas.openxmlformats.org/officeDocument/2006/relationships/image" Target="../media/image41.jpeg"/><Relationship Id="rId4" Type="http://schemas.openxmlformats.org/officeDocument/2006/relationships/image" Target="../media/image39.jpeg"/><Relationship Id="rId9" Type="http://schemas.openxmlformats.org/officeDocument/2006/relationships/hyperlink" Target="https://twitter.com/mikemorris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C8034D-39A7-4F7C-9986-AF15C2647C84}"/>
              </a:ext>
            </a:extLst>
          </p:cNvPr>
          <p:cNvSpPr/>
          <p:nvPr/>
        </p:nvSpPr>
        <p:spPr>
          <a:xfrm>
            <a:off x="3994484" y="10539662"/>
            <a:ext cx="5293895" cy="25988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0819F-FE92-412D-A3A4-C7AB34024A65}"/>
              </a:ext>
            </a:extLst>
          </p:cNvPr>
          <p:cNvSpPr>
            <a:spLocks noGrp="1"/>
          </p:cNvSpPr>
          <p:nvPr>
            <p:ph type="title"/>
          </p:nvPr>
        </p:nvSpPr>
        <p:spPr>
          <a:xfrm>
            <a:off x="4570367" y="5654043"/>
            <a:ext cx="42588180" cy="18318473"/>
          </a:xfrm>
        </p:spPr>
        <p:txBody>
          <a:bodyPr>
            <a:normAutofit/>
          </a:bodyPr>
          <a:lstStyle/>
          <a:p>
            <a:pPr>
              <a:lnSpc>
                <a:spcPct val="120000"/>
              </a:lnSpc>
            </a:pPr>
            <a:r>
              <a:rPr lang="en-US" sz="14700" dirty="0">
                <a:highlight>
                  <a:srgbClr val="FFFF00"/>
                </a:highlight>
                <a:latin typeface="Verdana" panose="020B0604030504040204" pitchFamily="34" charset="0"/>
                <a:ea typeface="Verdana" panose="020B0604030504040204" pitchFamily="34" charset="0"/>
              </a:rPr>
              <a:t>Hey:</a:t>
            </a:r>
            <a:r>
              <a:rPr lang="en-US" sz="14700" dirty="0">
                <a:latin typeface="Verdana" panose="020B0604030504040204" pitchFamily="34" charset="0"/>
                <a:ea typeface="Verdana" panose="020B0604030504040204" pitchFamily="34" charset="0"/>
              </a:rPr>
              <a:t> </a:t>
            </a:r>
            <a:r>
              <a:rPr lang="en-US" sz="14700" b="1" dirty="0">
                <a:latin typeface="Verdana" panose="020B0604030504040204" pitchFamily="34" charset="0"/>
                <a:ea typeface="Verdana" panose="020B0604030504040204" pitchFamily="34" charset="0"/>
              </a:rPr>
              <a:t>Download this and open it on your PC to see all the right </a:t>
            </a:r>
            <a:r>
              <a:rPr lang="en-US" sz="14700" b="1" dirty="0">
                <a:solidFill>
                  <a:srgbClr val="C00000"/>
                </a:solidFill>
                <a:latin typeface="Verdana" panose="020B0604030504040204" pitchFamily="34" charset="0"/>
                <a:ea typeface="Verdana" panose="020B0604030504040204" pitchFamily="34" charset="0"/>
              </a:rPr>
              <a:t>c</a:t>
            </a:r>
            <a:r>
              <a:rPr lang="en-US" sz="14700" b="1" dirty="0">
                <a:solidFill>
                  <a:srgbClr val="FF0000"/>
                </a:solidFill>
                <a:latin typeface="Verdana" panose="020B0604030504040204" pitchFamily="34" charset="0"/>
                <a:ea typeface="Verdana" panose="020B0604030504040204" pitchFamily="34" charset="0"/>
              </a:rPr>
              <a:t>o</a:t>
            </a:r>
            <a:r>
              <a:rPr lang="en-US" sz="14700" b="1" dirty="0">
                <a:solidFill>
                  <a:srgbClr val="FFC000"/>
                </a:solidFill>
                <a:latin typeface="Verdana" panose="020B0604030504040204" pitchFamily="34" charset="0"/>
                <a:ea typeface="Verdana" panose="020B0604030504040204" pitchFamily="34" charset="0"/>
              </a:rPr>
              <a:t>l</a:t>
            </a:r>
            <a:r>
              <a:rPr lang="en-US" sz="14700" b="1" dirty="0">
                <a:solidFill>
                  <a:srgbClr val="92D050"/>
                </a:solidFill>
                <a:latin typeface="Verdana" panose="020B0604030504040204" pitchFamily="34" charset="0"/>
                <a:ea typeface="Verdana" panose="020B0604030504040204" pitchFamily="34" charset="0"/>
              </a:rPr>
              <a:t>o</a:t>
            </a:r>
            <a:r>
              <a:rPr lang="en-US" sz="14700" b="1" dirty="0">
                <a:solidFill>
                  <a:srgbClr val="00B0F0"/>
                </a:solidFill>
                <a:latin typeface="Verdana" panose="020B0604030504040204" pitchFamily="34" charset="0"/>
                <a:ea typeface="Verdana" panose="020B0604030504040204" pitchFamily="34" charset="0"/>
              </a:rPr>
              <a:t>r</a:t>
            </a:r>
            <a:r>
              <a:rPr lang="en-US" sz="14700" b="1" dirty="0">
                <a:solidFill>
                  <a:srgbClr val="7030A0"/>
                </a:solidFill>
                <a:latin typeface="Verdana" panose="020B0604030504040204" pitchFamily="34" charset="0"/>
                <a:ea typeface="Verdana" panose="020B0604030504040204" pitchFamily="34" charset="0"/>
              </a:rPr>
              <a:t>s</a:t>
            </a:r>
            <a:r>
              <a:rPr lang="en-US" sz="14700" b="1" dirty="0">
                <a:latin typeface="Verdana" panose="020B0604030504040204" pitchFamily="34" charset="0"/>
                <a:ea typeface="Verdana" panose="020B0604030504040204" pitchFamily="34" charset="0"/>
              </a:rPr>
              <a:t> &amp; fonts.</a:t>
            </a:r>
            <a:r>
              <a:rPr lang="en-US" sz="14700" dirty="0">
                <a:latin typeface="Verdana" panose="020B0604030504040204" pitchFamily="34" charset="0"/>
                <a:ea typeface="Verdana" panose="020B0604030504040204" pitchFamily="34" charset="0"/>
              </a:rPr>
              <a:t> </a:t>
            </a:r>
            <a:br>
              <a:rPr lang="en-US" sz="14700" dirty="0">
                <a:latin typeface="Verdana" panose="020B0604030504040204" pitchFamily="34" charset="0"/>
                <a:ea typeface="Verdana" panose="020B0604030504040204" pitchFamily="34" charset="0"/>
              </a:rPr>
            </a:b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496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056011"/>
            <a:ext cx="42588180" cy="4980702"/>
          </a:xfrm>
        </p:spPr>
        <p:txBody>
          <a:bodyPr>
            <a:normAutofit/>
          </a:bodyPr>
          <a:lstStyle/>
          <a:p>
            <a:pPr algn="ctr">
              <a:lnSpc>
                <a:spcPct val="100000"/>
              </a:lnSpc>
            </a:pPr>
            <a:r>
              <a:rPr lang="en-US" sz="12300" dirty="0">
                <a:solidFill>
                  <a:schemeClr val="bg1"/>
                </a:solidFill>
                <a:latin typeface="Lato Thin" panose="020B0604020202020204" charset="0"/>
                <a:ea typeface="Lato Thin" panose="020B0604020202020204" charset="0"/>
                <a:cs typeface="Lato Thin" panose="020B0604020202020204" charset="0"/>
              </a:rPr>
              <a:t>Here are some</a:t>
            </a:r>
            <a:r>
              <a:rPr lang="en-US" sz="12300" dirty="0">
                <a:solidFill>
                  <a:schemeClr val="bg1"/>
                </a:solidFill>
                <a:latin typeface="Lato Black" panose="020F0A02020204030203" pitchFamily="34" charset="0"/>
                <a:ea typeface="Lato Thin" panose="020F0502020204030203" pitchFamily="34" charset="0"/>
                <a:cs typeface="Lato Thin" panose="020F0502020204030203" pitchFamily="34" charset="0"/>
              </a:rPr>
              <a:t> memorable science billboards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for inspiration.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2"/>
              </a:rPr>
              <a:t>Ctrl+Click here for more</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074" name="Picture 2" descr="interesting science facts on billboards science world vancouver bc outdoor ooh ads rethink 19 25 Billboards with Fascinating Science Facts">
            <a:extLst>
              <a:ext uri="{FF2B5EF4-FFF2-40B4-BE49-F238E27FC236}">
                <a16:creationId xmlns:a16="http://schemas.microsoft.com/office/drawing/2014/main" id="{71386244-DB72-4F91-AE1D-D18DA7F3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5975" y="6821453"/>
            <a:ext cx="13679779" cy="10721527"/>
          </a:xfrm>
          <a:prstGeom prst="rect">
            <a:avLst/>
          </a:prstGeom>
          <a:solidFill>
            <a:srgbClr val="FFFFFF"/>
          </a:solidFill>
          <a:ln>
            <a:solidFill>
              <a:schemeClr val="tx1"/>
            </a:solidFill>
          </a:ln>
        </p:spPr>
      </p:pic>
      <p:pic>
        <p:nvPicPr>
          <p:cNvPr id="3076" name="Picture 4" descr="interesting science facts on billboards science world vancouver bc outdoor ooh ads rethink 20 25 Billboards with Fascinating Science Facts">
            <a:extLst>
              <a:ext uri="{FF2B5EF4-FFF2-40B4-BE49-F238E27FC236}">
                <a16:creationId xmlns:a16="http://schemas.microsoft.com/office/drawing/2014/main" id="{BF9BB6C9-AF75-4C82-B1EA-CCF5BE98E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6488" y="6737294"/>
            <a:ext cx="8572020" cy="10599594"/>
          </a:xfrm>
          <a:prstGeom prst="rect">
            <a:avLst/>
          </a:prstGeom>
          <a:solidFill>
            <a:srgbClr val="FFFFFF"/>
          </a:solidFill>
          <a:ln>
            <a:solidFill>
              <a:schemeClr val="tx1"/>
            </a:solidFill>
          </a:ln>
        </p:spPr>
      </p:pic>
      <p:pic>
        <p:nvPicPr>
          <p:cNvPr id="3078" name="Picture 6" descr="interesting science facts on billboards science world vancouver bc outdoor ooh ads rethink 13 25 Billboards with Fascinating Science Facts">
            <a:extLst>
              <a:ext uri="{FF2B5EF4-FFF2-40B4-BE49-F238E27FC236}">
                <a16:creationId xmlns:a16="http://schemas.microsoft.com/office/drawing/2014/main" id="{72F81C53-4BBF-4400-8E67-CF3B44E23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2498" y="19098146"/>
            <a:ext cx="20440462" cy="10245781"/>
          </a:xfrm>
          <a:prstGeom prst="rect">
            <a:avLst/>
          </a:prstGeom>
          <a:solidFill>
            <a:srgbClr val="FFFFFF"/>
          </a:solidFill>
          <a:ln>
            <a:solidFill>
              <a:schemeClr val="tx1"/>
            </a:solidFill>
          </a:ln>
        </p:spPr>
      </p:pic>
      <p:pic>
        <p:nvPicPr>
          <p:cNvPr id="3080" name="Picture 8" descr="interesting science facts on billboards science world vancouver bc outdoor ooh ads rethink 7 25 Billboards with Fascinating Science Facts">
            <a:extLst>
              <a:ext uri="{FF2B5EF4-FFF2-40B4-BE49-F238E27FC236}">
                <a16:creationId xmlns:a16="http://schemas.microsoft.com/office/drawing/2014/main" id="{5E3DA9B9-2515-41EC-AA43-96AF5EE1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671" y="19098146"/>
            <a:ext cx="9786129" cy="10245781"/>
          </a:xfrm>
          <a:prstGeom prst="rect">
            <a:avLst/>
          </a:prstGeom>
          <a:solidFill>
            <a:srgbClr val="FFFFFF"/>
          </a:solidFill>
          <a:ln>
            <a:solidFill>
              <a:schemeClr val="tx1"/>
            </a:solidFill>
          </a:ln>
        </p:spPr>
      </p:pic>
      <p:pic>
        <p:nvPicPr>
          <p:cNvPr id="3082" name="Picture 10" descr="interesting science facts on billboards science world vancouver bc outdoor ooh ads rethink 18 25 Billboards with Fascinating Science Facts">
            <a:extLst>
              <a:ext uri="{FF2B5EF4-FFF2-40B4-BE49-F238E27FC236}">
                <a16:creationId xmlns:a16="http://schemas.microsoft.com/office/drawing/2014/main" id="{6345CD82-2654-40CB-9327-B7F6167FD8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811"/>
          <a:stretch/>
        </p:blipFill>
        <p:spPr bwMode="auto">
          <a:xfrm>
            <a:off x="4184671" y="6882420"/>
            <a:ext cx="13646956" cy="10721527"/>
          </a:xfrm>
          <a:prstGeom prst="rect">
            <a:avLst/>
          </a:prstGeom>
          <a:solidFill>
            <a:srgbClr val="FFFFFF"/>
          </a:solidFill>
          <a:ln>
            <a:solidFill>
              <a:schemeClr val="tx1"/>
            </a:solidFill>
          </a:ln>
        </p:spPr>
      </p:pic>
      <p:pic>
        <p:nvPicPr>
          <p:cNvPr id="3084" name="Picture 12" descr="interesting science facts on billboards science world vancouver bc outdoor ooh ads rethink 9 25 Billboards with Fascinating Science Facts">
            <a:extLst>
              <a:ext uri="{FF2B5EF4-FFF2-40B4-BE49-F238E27FC236}">
                <a16:creationId xmlns:a16="http://schemas.microsoft.com/office/drawing/2014/main" id="{D344607A-E694-4170-8660-534D958B96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568" t="10186" r="10172" b="14298"/>
          <a:stretch/>
        </p:blipFill>
        <p:spPr bwMode="auto">
          <a:xfrm>
            <a:off x="16381956" y="19098146"/>
            <a:ext cx="6134696" cy="10245781"/>
          </a:xfrm>
          <a:prstGeom prst="rect">
            <a:avLst/>
          </a:prstGeom>
          <a:solidFill>
            <a:srgbClr val="FFFFFF"/>
          </a:solidFill>
          <a:ln>
            <a:solidFill>
              <a:schemeClr val="tx1"/>
            </a:solidFill>
          </a:ln>
        </p:spPr>
      </p:pic>
    </p:spTree>
    <p:extLst>
      <p:ext uri="{BB962C8B-B14F-4D97-AF65-F5344CB8AC3E}">
        <p14:creationId xmlns:p14="http://schemas.microsoft.com/office/powerpoint/2010/main" val="2406240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free </a:t>
            </a:r>
            <a:r>
              <a:rPr lang="en-US" sz="14700" b="1" dirty="0">
                <a:solidFill>
                  <a:schemeClr val="bg1"/>
                </a:solidFill>
                <a:latin typeface="Lato Thin" panose="020F0502020204030203" pitchFamily="34" charset="0"/>
                <a:ea typeface="Lato Thin" panose="020F0502020204030203" pitchFamily="34" charset="0"/>
                <a:cs typeface="Lato Thin" panose="020F0502020204030203" pitchFamily="34" charset="0"/>
              </a:rPr>
              <a:t>icons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on a</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solidFill>
                  <a:schemeClr val="bg1"/>
                </a:solidFill>
                <a:latin typeface="Lato Black" panose="020F0A02020204030203" pitchFamily="34" charset="0"/>
                <a:hlinkClick r:id="rId2"/>
              </a:rPr>
              <a:t>http://BioRender.com</a:t>
            </a:r>
            <a:endParaRPr lang="en-US" sz="8800" dirty="0"/>
          </a:p>
        </p:txBody>
      </p:sp>
      <p:pic>
        <p:nvPicPr>
          <p:cNvPr id="2" name="Picture 1">
            <a:extLst>
              <a:ext uri="{FF2B5EF4-FFF2-40B4-BE49-F238E27FC236}">
                <a16:creationId xmlns:a16="http://schemas.microsoft.com/office/drawing/2014/main" id="{51E170E9-5BF9-4794-AE70-F09ED5962CB2}"/>
              </a:ext>
            </a:extLst>
          </p:cNvPr>
          <p:cNvPicPr>
            <a:picLocks noChangeAspect="1"/>
          </p:cNvPicPr>
          <p:nvPr/>
        </p:nvPicPr>
        <p:blipFill>
          <a:blip r:embed="rId3"/>
          <a:stretch>
            <a:fillRect/>
          </a:stretch>
        </p:blipFill>
        <p:spPr>
          <a:xfrm>
            <a:off x="11850614" y="8032400"/>
            <a:ext cx="25676372" cy="18342779"/>
          </a:xfrm>
          <a:prstGeom prst="rect">
            <a:avLst/>
          </a:prstGeom>
        </p:spPr>
      </p:pic>
      <p:sp>
        <p:nvSpPr>
          <p:cNvPr id="9" name="Title 1">
            <a:extLst>
              <a:ext uri="{FF2B5EF4-FFF2-40B4-BE49-F238E27FC236}">
                <a16:creationId xmlns:a16="http://schemas.microsoft.com/office/drawing/2014/main" id="{9C20C6E8-8562-4739-97B7-8AA5821965E4}"/>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create </a:t>
            </a:r>
            <a:r>
              <a:rPr lang="en-US" sz="14700" dirty="0">
                <a:solidFill>
                  <a:schemeClr val="bg1"/>
                </a:solidFill>
                <a:latin typeface="Lato Black" panose="020F0A02020204030203" pitchFamily="34" charset="0"/>
                <a:ea typeface="Lato Thin" panose="020F0502020204030203" pitchFamily="34" charset="0"/>
                <a:cs typeface="Lato Thin" panose="020F0502020204030203" pitchFamily="34" charset="0"/>
              </a:rPr>
              <a:t>biology figures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with</a:t>
            </a:r>
            <a:br>
              <a:rPr lang="en-US" dirty="0">
                <a:solidFill>
                  <a:schemeClr val="bg1"/>
                </a:solidFill>
                <a:latin typeface="Lato Black" panose="020F0A02020204030203" pitchFamily="34" charset="0"/>
              </a:rPr>
            </a:br>
            <a:r>
              <a:rPr lang="en-US" dirty="0">
                <a:solidFill>
                  <a:srgbClr val="EA4C89"/>
                </a:solidFill>
                <a:latin typeface="Lato Black" panose="020F0A02020204030203" pitchFamily="34" charset="0"/>
                <a:hlinkClick r:id="rId2">
                  <a:extLst>
                    <a:ext uri="{A12FA001-AC4F-418D-AE19-62706E023703}">
                      <ahyp:hlinkClr xmlns:ahyp="http://schemas.microsoft.com/office/drawing/2018/hyperlinkcolor" val="tx"/>
                    </a:ext>
                  </a:extLst>
                </a:hlinkClick>
              </a:rPr>
              <a:t>BioRender.com</a:t>
            </a:r>
            <a:endParaRPr lang="en-US" dirty="0">
              <a:solidFill>
                <a:srgbClr val="EA4C89"/>
              </a:solidFill>
              <a:latin typeface="Lato Hairline" panose="020F0202020204030203" pitchFamily="34" charset="0"/>
            </a:endParaRPr>
          </a:p>
        </p:txBody>
      </p:sp>
    </p:spTree>
    <p:extLst>
      <p:ext uri="{BB962C8B-B14F-4D97-AF65-F5344CB8AC3E}">
        <p14:creationId xmlns:p14="http://schemas.microsoft.com/office/powerpoint/2010/main" val="231573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fontScale="90000"/>
          </a:bodyPr>
          <a:lstStyle/>
          <a:p>
            <a:pPr>
              <a:lnSpc>
                <a:spcPct val="100000"/>
              </a:lnSpc>
            </a:pPr>
            <a:r>
              <a:rPr lang="en-US" sz="12300" dirty="0">
                <a:solidFill>
                  <a:schemeClr val="bg1"/>
                </a:solidFill>
                <a:latin typeface="Lato Black" panose="020F0A02020204030203" pitchFamily="34" charset="0"/>
                <a:ea typeface="Lato Semibold" panose="020F0502020204030203" pitchFamily="34" charset="0"/>
                <a:cs typeface="Lato Semibold" panose="020F0502020204030203" pitchFamily="34" charset="0"/>
              </a:rPr>
              <a:t>Stuck on a design dilemma?</a:t>
            </a:r>
            <a:r>
              <a:rPr lang="en-US" sz="12300" dirty="0">
                <a:solidFill>
                  <a:srgbClr val="FFA726"/>
                </a:solidFill>
                <a:latin typeface="Lato Semibold" panose="020F0502020204030203" pitchFamily="34" charset="0"/>
                <a:ea typeface="Lato Semibold" panose="020F0502020204030203" pitchFamily="34" charset="0"/>
                <a:cs typeface="Lato Semibold" panose="020F0502020204030203" pitchFamily="34" charset="0"/>
              </a:rPr>
              <a:t>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Do what other designers do! Go to </a:t>
            </a:r>
            <a:r>
              <a:rPr lang="en-US" sz="12300" dirty="0">
                <a:solidFill>
                  <a:srgbClr val="EA4C89"/>
                </a:solidFill>
                <a:latin typeface="Lato Thin" panose="020B0604020202020204" charset="0"/>
                <a:ea typeface="Lato Thin" panose="020B0604020202020204" charset="0"/>
                <a:cs typeface="Lato Thin" panose="020B0604020202020204" charset="0"/>
              </a:rPr>
              <a:t>dribbble.com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and scroll through stuff until a solution jumps out at you.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Try searching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posters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graph</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lumMod val="65000"/>
                </a:schemeClr>
              </a:solidFill>
              <a:latin typeface="Lato Thin" panose="020F0502020204030203" pitchFamily="34" charset="0"/>
              <a:ea typeface="Lato Thin" panose="020F0502020204030203" pitchFamily="34" charset="0"/>
              <a:cs typeface="Lato Thin"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hlinkClick r:id="rId2"/>
              </a:rPr>
              <a:t>https://dribbble.com/</a:t>
            </a:r>
            <a:endParaRPr lang="en-US" sz="8800" dirty="0"/>
          </a:p>
        </p:txBody>
      </p:sp>
      <p:pic>
        <p:nvPicPr>
          <p:cNvPr id="7" name="Picture 6">
            <a:extLst>
              <a:ext uri="{FF2B5EF4-FFF2-40B4-BE49-F238E27FC236}">
                <a16:creationId xmlns:a16="http://schemas.microsoft.com/office/drawing/2014/main" id="{52A924EA-C439-465C-8A43-AA33102CF8BB}"/>
              </a:ext>
            </a:extLst>
          </p:cNvPr>
          <p:cNvPicPr>
            <a:picLocks noChangeAspect="1"/>
          </p:cNvPicPr>
          <p:nvPr/>
        </p:nvPicPr>
        <p:blipFill>
          <a:blip r:embed="rId3"/>
          <a:stretch>
            <a:fillRect/>
          </a:stretch>
        </p:blipFill>
        <p:spPr>
          <a:xfrm>
            <a:off x="11597353" y="8382019"/>
            <a:ext cx="26182892" cy="17693990"/>
          </a:xfrm>
          <a:prstGeom prst="rect">
            <a:avLst/>
          </a:prstGeom>
          <a:ln>
            <a:solidFill>
              <a:schemeClr val="bg1"/>
            </a:solidFill>
          </a:ln>
        </p:spPr>
      </p:pic>
    </p:spTree>
    <p:extLst>
      <p:ext uri="{BB962C8B-B14F-4D97-AF65-F5344CB8AC3E}">
        <p14:creationId xmlns:p14="http://schemas.microsoft.com/office/powerpoint/2010/main" val="387532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BE9"/>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80B76EC-CB09-4E6A-88FA-AEB8DEAF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5070937"/>
            <a:ext cx="37033200" cy="24517350"/>
          </a:xfrm>
          <a:prstGeom prst="rect">
            <a:avLst/>
          </a:prstGeom>
        </p:spPr>
      </p:pic>
      <p:sp>
        <p:nvSpPr>
          <p:cNvPr id="6" name="TextBox 5">
            <a:extLst>
              <a:ext uri="{FF2B5EF4-FFF2-40B4-BE49-F238E27FC236}">
                <a16:creationId xmlns:a16="http://schemas.microsoft.com/office/drawing/2014/main" id="{68A52B70-A07B-4CED-928A-F784B2A39E63}"/>
              </a:ext>
            </a:extLst>
          </p:cNvPr>
          <p:cNvSpPr txBox="1"/>
          <p:nvPr/>
        </p:nvSpPr>
        <p:spPr>
          <a:xfrm>
            <a:off x="9069540" y="3255056"/>
            <a:ext cx="34135860" cy="3631763"/>
          </a:xfrm>
          <a:prstGeom prst="rect">
            <a:avLst/>
          </a:prstGeom>
          <a:noFill/>
        </p:spPr>
        <p:txBody>
          <a:bodyPr wrap="square" rtlCol="0">
            <a:spAutoFit/>
          </a:bodyPr>
          <a:lstStyle/>
          <a:p>
            <a:r>
              <a:rPr lang="en-US" sz="11500" dirty="0">
                <a:solidFill>
                  <a:srgbClr val="263238"/>
                </a:solidFill>
                <a:latin typeface="Lato" panose="020F0502020204030203" pitchFamily="34" charset="0"/>
              </a:rPr>
              <a:t>If your punchline is more than 2 lines,</a:t>
            </a:r>
            <a:r>
              <a:rPr lang="en-US" sz="11500" b="1" dirty="0">
                <a:solidFill>
                  <a:srgbClr val="263238"/>
                </a:solidFill>
                <a:latin typeface="Lato" panose="020F0502020204030203" pitchFamily="34" charset="0"/>
              </a:rPr>
              <a:t> don’t center it</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Centered text is</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slower to read</a:t>
            </a:r>
            <a:r>
              <a:rPr lang="en-US" sz="11500" dirty="0">
                <a:solidFill>
                  <a:srgbClr val="263238"/>
                </a:solidFill>
                <a:latin typeface="Lato" panose="020F0502020204030203" pitchFamily="34" charset="0"/>
              </a:rPr>
              <a:t> than left-aligned text.</a:t>
            </a:r>
          </a:p>
        </p:txBody>
      </p:sp>
    </p:spTree>
    <p:extLst>
      <p:ext uri="{BB962C8B-B14F-4D97-AF65-F5344CB8AC3E}">
        <p14:creationId xmlns:p14="http://schemas.microsoft.com/office/powerpoint/2010/main" val="2322291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name="Acrobat Document" r:id="rId3" imgW="37033200" imgH="24688800" progId="Acrobat.Document.DC">
                  <p:embed/>
                </p:oleObj>
              </mc:Choice>
              <mc:Fallback>
                <p:oleObj name="Acrobat Document" r:id="rId3" imgW="37033200" imgH="24688800" progId="Acrobat.Document.DC">
                  <p:embed/>
                  <p:pic>
                    <p:nvPicPr>
                      <p:cNvPr id="3" name="Object 2">
                        <a:extLst>
                          <a:ext uri="{FF2B5EF4-FFF2-40B4-BE49-F238E27FC236}">
                            <a16:creationId xmlns:a16="http://schemas.microsoft.com/office/drawing/2014/main" id="{B7EF466A-CA7C-4297-8F6A-49B6D78EFC15}"/>
                          </a:ext>
                        </a:extLst>
                      </p:cNvPr>
                      <p:cNvPicPr/>
                      <p:nvPr/>
                    </p:nvPicPr>
                    <p:blipFill>
                      <a:blip r:embed="rId4"/>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90EB922-8CAF-4D98-8BFC-FA46305A6CFB}"/>
              </a:ext>
            </a:extLst>
          </p:cNvPr>
          <p:cNvSpPr/>
          <p:nvPr/>
        </p:nvSpPr>
        <p:spPr>
          <a:xfrm>
            <a:off x="18443212" y="5259247"/>
            <a:ext cx="12394924" cy="12345872"/>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336881"/>
            <a:ext cx="42588180" cy="6035040"/>
          </a:xfrm>
        </p:spPr>
        <p:txBody>
          <a:bodyPr>
            <a:normAutofit/>
          </a:bodyPr>
          <a:lstStyle/>
          <a:p>
            <a:pPr algn="ctr"/>
            <a:r>
              <a:rPr lang="en-US" sz="17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The #betterposter collection…</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4305300" y="5259247"/>
            <a:ext cx="12394924" cy="12345872"/>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1332272-415C-4141-B841-6533B2128C28}"/>
              </a:ext>
            </a:extLst>
          </p:cNvPr>
          <p:cNvSpPr txBox="1"/>
          <p:nvPr/>
        </p:nvSpPr>
        <p:spPr>
          <a:xfrm>
            <a:off x="4229100" y="5776391"/>
            <a:ext cx="12471124" cy="2215991"/>
          </a:xfrm>
          <a:prstGeom prst="rect">
            <a:avLst/>
          </a:prstGeom>
          <a:noFill/>
        </p:spPr>
        <p:txBody>
          <a:bodyPr wrap="square" rtlCol="0">
            <a:spAutoFit/>
          </a:bodyPr>
          <a:lstStyle/>
          <a:p>
            <a:pPr algn="ctr"/>
            <a:r>
              <a:rPr lang="en-US" sz="13800" b="1" dirty="0">
                <a:solidFill>
                  <a:srgbClr val="B3E5FC"/>
                </a:solidFill>
              </a:rPr>
              <a:t>Original</a:t>
            </a:r>
            <a:endParaRPr lang="en-US" sz="13800" dirty="0">
              <a:solidFill>
                <a:srgbClr val="B3E5FC"/>
              </a:solidFill>
            </a:endParaRPr>
          </a:p>
        </p:txBody>
      </p:sp>
      <p:pic>
        <p:nvPicPr>
          <p:cNvPr id="7" name="Picture 6">
            <a:extLst>
              <a:ext uri="{FF2B5EF4-FFF2-40B4-BE49-F238E27FC236}">
                <a16:creationId xmlns:a16="http://schemas.microsoft.com/office/drawing/2014/main" id="{25871AA3-ED6D-460F-9F9A-0D44A8A6EDF9}"/>
              </a:ext>
            </a:extLst>
          </p:cNvPr>
          <p:cNvPicPr>
            <a:picLocks noChangeAspect="1"/>
          </p:cNvPicPr>
          <p:nvPr/>
        </p:nvPicPr>
        <p:blipFill>
          <a:blip r:embed="rId2"/>
          <a:stretch>
            <a:fillRect/>
          </a:stretch>
        </p:blipFill>
        <p:spPr>
          <a:xfrm>
            <a:off x="19009698" y="8359374"/>
            <a:ext cx="11261951" cy="7474186"/>
          </a:xfrm>
          <a:prstGeom prst="rect">
            <a:avLst/>
          </a:prstGeom>
        </p:spPr>
      </p:pic>
      <p:sp>
        <p:nvSpPr>
          <p:cNvPr id="25" name="Rectangle: Rounded Corners 24">
            <a:extLst>
              <a:ext uri="{FF2B5EF4-FFF2-40B4-BE49-F238E27FC236}">
                <a16:creationId xmlns:a16="http://schemas.microsoft.com/office/drawing/2014/main" id="{A26BCC06-245F-440A-B0B5-5611BA82F4A6}"/>
              </a:ext>
            </a:extLst>
          </p:cNvPr>
          <p:cNvSpPr/>
          <p:nvPr/>
        </p:nvSpPr>
        <p:spPr>
          <a:xfrm>
            <a:off x="32753576" y="5259247"/>
            <a:ext cx="12394924" cy="12345872"/>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C104BE9C-0452-4416-832C-9083898A7FE2}"/>
              </a:ext>
            </a:extLst>
          </p:cNvPr>
          <p:cNvSpPr txBox="1"/>
          <p:nvPr/>
        </p:nvSpPr>
        <p:spPr>
          <a:xfrm>
            <a:off x="18367012" y="5776391"/>
            <a:ext cx="12471124" cy="2215991"/>
          </a:xfrm>
          <a:prstGeom prst="rect">
            <a:avLst/>
          </a:prstGeom>
          <a:noFill/>
        </p:spPr>
        <p:txBody>
          <a:bodyPr wrap="square" rtlCol="0">
            <a:spAutoFit/>
          </a:bodyPr>
          <a:lstStyle/>
          <a:p>
            <a:pPr algn="ctr"/>
            <a:r>
              <a:rPr lang="en-US" sz="13800" b="1" dirty="0">
                <a:solidFill>
                  <a:srgbClr val="B3E5FC"/>
                </a:solidFill>
              </a:rPr>
              <a:t>Presenter</a:t>
            </a:r>
            <a:endParaRPr lang="en-US" sz="13800" dirty="0">
              <a:solidFill>
                <a:srgbClr val="B3E5FC"/>
              </a:solidFill>
            </a:endParaRPr>
          </a:p>
        </p:txBody>
      </p:sp>
      <p:pic>
        <p:nvPicPr>
          <p:cNvPr id="51" name="Picture 50">
            <a:extLst>
              <a:ext uri="{FF2B5EF4-FFF2-40B4-BE49-F238E27FC236}">
                <a16:creationId xmlns:a16="http://schemas.microsoft.com/office/drawing/2014/main" id="{7384609D-A4A5-40B5-970D-E4003B6120DA}"/>
              </a:ext>
            </a:extLst>
          </p:cNvPr>
          <p:cNvPicPr>
            <a:picLocks noChangeAspect="1"/>
          </p:cNvPicPr>
          <p:nvPr/>
        </p:nvPicPr>
        <p:blipFill>
          <a:blip r:embed="rId3"/>
          <a:stretch>
            <a:fillRect/>
          </a:stretch>
        </p:blipFill>
        <p:spPr>
          <a:xfrm>
            <a:off x="33392466" y="8359374"/>
            <a:ext cx="11249806" cy="7474186"/>
          </a:xfrm>
          <a:prstGeom prst="rect">
            <a:avLst/>
          </a:prstGeom>
        </p:spPr>
      </p:pic>
      <p:sp>
        <p:nvSpPr>
          <p:cNvPr id="53" name="TextBox 52">
            <a:extLst>
              <a:ext uri="{FF2B5EF4-FFF2-40B4-BE49-F238E27FC236}">
                <a16:creationId xmlns:a16="http://schemas.microsoft.com/office/drawing/2014/main" id="{96393CCA-6338-476A-B46B-DF662EF0F19C}"/>
              </a:ext>
            </a:extLst>
          </p:cNvPr>
          <p:cNvSpPr txBox="1"/>
          <p:nvPr/>
        </p:nvSpPr>
        <p:spPr>
          <a:xfrm>
            <a:off x="32504924" y="5776390"/>
            <a:ext cx="12471124" cy="2215991"/>
          </a:xfrm>
          <a:prstGeom prst="rect">
            <a:avLst/>
          </a:prstGeom>
          <a:noFill/>
        </p:spPr>
        <p:txBody>
          <a:bodyPr wrap="square" rtlCol="0">
            <a:spAutoFit/>
          </a:bodyPr>
          <a:lstStyle/>
          <a:p>
            <a:pPr algn="ctr"/>
            <a:r>
              <a:rPr lang="en-US" sz="13800" b="1" dirty="0">
                <a:solidFill>
                  <a:srgbClr val="B3E5FC"/>
                </a:solidFill>
              </a:rPr>
              <a:t>Figure Hero</a:t>
            </a:r>
            <a:endParaRPr lang="en-US" sz="13800" dirty="0">
              <a:solidFill>
                <a:srgbClr val="B3E5FC"/>
              </a:solidFill>
            </a:endParaRPr>
          </a:p>
        </p:txBody>
      </p:sp>
      <p:pic>
        <p:nvPicPr>
          <p:cNvPr id="55" name="Picture 54">
            <a:extLst>
              <a:ext uri="{FF2B5EF4-FFF2-40B4-BE49-F238E27FC236}">
                <a16:creationId xmlns:a16="http://schemas.microsoft.com/office/drawing/2014/main" id="{876FAD4E-695B-417C-A59D-A3893B22EFDC}"/>
              </a:ext>
            </a:extLst>
          </p:cNvPr>
          <p:cNvPicPr>
            <a:picLocks noChangeAspect="1"/>
          </p:cNvPicPr>
          <p:nvPr/>
        </p:nvPicPr>
        <p:blipFill>
          <a:blip r:embed="rId4"/>
          <a:stretch>
            <a:fillRect/>
          </a:stretch>
        </p:blipFill>
        <p:spPr>
          <a:xfrm>
            <a:off x="5210677" y="8600002"/>
            <a:ext cx="10523897" cy="6752293"/>
          </a:xfrm>
          <a:prstGeom prst="rect">
            <a:avLst/>
          </a:prstGeom>
        </p:spPr>
      </p:pic>
      <p:sp>
        <p:nvSpPr>
          <p:cNvPr id="57" name="Rectangle: Rounded Corners 56">
            <a:extLst>
              <a:ext uri="{FF2B5EF4-FFF2-40B4-BE49-F238E27FC236}">
                <a16:creationId xmlns:a16="http://schemas.microsoft.com/office/drawing/2014/main" id="{2A39A000-ACBC-4977-ADE2-CA48D194A92E}"/>
              </a:ext>
            </a:extLst>
          </p:cNvPr>
          <p:cNvSpPr/>
          <p:nvPr/>
        </p:nvSpPr>
        <p:spPr>
          <a:xfrm>
            <a:off x="4374089" y="19223898"/>
            <a:ext cx="12394924" cy="12345872"/>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C04898E3-D4FC-4D82-8E9C-B7E478F029CE}"/>
              </a:ext>
            </a:extLst>
          </p:cNvPr>
          <p:cNvSpPr txBox="1"/>
          <p:nvPr/>
        </p:nvSpPr>
        <p:spPr>
          <a:xfrm>
            <a:off x="4297889" y="19741042"/>
            <a:ext cx="12471124" cy="2215991"/>
          </a:xfrm>
          <a:prstGeom prst="rect">
            <a:avLst/>
          </a:prstGeom>
          <a:noFill/>
        </p:spPr>
        <p:txBody>
          <a:bodyPr wrap="square" rtlCol="0">
            <a:spAutoFit/>
          </a:bodyPr>
          <a:lstStyle/>
          <a:p>
            <a:pPr algn="ctr"/>
            <a:r>
              <a:rPr lang="en-US" sz="13800" b="1" dirty="0">
                <a:solidFill>
                  <a:srgbClr val="B3E5FC"/>
                </a:solidFill>
              </a:rPr>
              <a:t>Data Art</a:t>
            </a:r>
            <a:endParaRPr lang="en-US" sz="13800" dirty="0">
              <a:solidFill>
                <a:srgbClr val="B3E5FC"/>
              </a:solidFill>
            </a:endParaRPr>
          </a:p>
        </p:txBody>
      </p:sp>
      <p:pic>
        <p:nvPicPr>
          <p:cNvPr id="63" name="Picture 62">
            <a:extLst>
              <a:ext uri="{FF2B5EF4-FFF2-40B4-BE49-F238E27FC236}">
                <a16:creationId xmlns:a16="http://schemas.microsoft.com/office/drawing/2014/main" id="{47B249B0-36E2-450C-9570-DBC53DD8E85A}"/>
              </a:ext>
            </a:extLst>
          </p:cNvPr>
          <p:cNvPicPr>
            <a:picLocks noChangeAspect="1"/>
          </p:cNvPicPr>
          <p:nvPr/>
        </p:nvPicPr>
        <p:blipFill>
          <a:blip r:embed="rId5"/>
          <a:stretch>
            <a:fillRect/>
          </a:stretch>
        </p:blipFill>
        <p:spPr>
          <a:xfrm>
            <a:off x="5210676" y="22384393"/>
            <a:ext cx="10523897" cy="6376934"/>
          </a:xfrm>
          <a:prstGeom prst="rect">
            <a:avLst/>
          </a:prstGeom>
        </p:spPr>
      </p:pic>
    </p:spTree>
    <p:extLst>
      <p:ext uri="{BB962C8B-B14F-4D97-AF65-F5344CB8AC3E}">
        <p14:creationId xmlns:p14="http://schemas.microsoft.com/office/powerpoint/2010/main" val="258729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3747862" y="3193622"/>
            <a:ext cx="12114101" cy="956367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18792107" y="3193623"/>
            <a:ext cx="12407222"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2830970" y="127573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18021775" y="12805909"/>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074" name="Picture 2" descr="https://pbs.twimg.com/media/D-fT-d0XoAA4N5T.jpg:large">
            <a:extLst>
              <a:ext uri="{FF2B5EF4-FFF2-40B4-BE49-F238E27FC236}">
                <a16:creationId xmlns:a16="http://schemas.microsoft.com/office/drawing/2014/main" id="{3A12A41B-5D71-4595-A85A-E6E750138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1042" y="3193622"/>
            <a:ext cx="12816381"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AE5482-F33E-40B7-A137-A48C48A8A504}"/>
              </a:ext>
            </a:extLst>
          </p:cNvPr>
          <p:cNvSpPr txBox="1"/>
          <p:nvPr/>
        </p:nvSpPr>
        <p:spPr>
          <a:xfrm>
            <a:off x="33825289" y="12757299"/>
            <a:ext cx="13947886" cy="118231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en-US" sz="5400" b="1" dirty="0" err="1">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ramya_ramaswami</a:t>
            </a:r>
            <a:endParaRPr lang="en-US" sz="54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CE04F9E-90B9-4889-9811-B5599A5C4CA9}"/>
              </a:ext>
            </a:extLst>
          </p:cNvPr>
          <p:cNvPicPr>
            <a:picLocks noChangeAspect="1"/>
          </p:cNvPicPr>
          <p:nvPr/>
        </p:nvPicPr>
        <p:blipFill>
          <a:blip r:embed="rId8"/>
          <a:stretch>
            <a:fillRect/>
          </a:stretch>
        </p:blipFill>
        <p:spPr>
          <a:xfrm>
            <a:off x="3747862" y="17406175"/>
            <a:ext cx="12315825" cy="8201025"/>
          </a:xfrm>
          <a:prstGeom prst="rect">
            <a:avLst/>
          </a:prstGeom>
          <a:ln>
            <a:solidFill>
              <a:schemeClr val="bg1"/>
            </a:solidFill>
          </a:ln>
        </p:spPr>
      </p:pic>
      <p:sp>
        <p:nvSpPr>
          <p:cNvPr id="9" name="TextBox 8">
            <a:extLst>
              <a:ext uri="{FF2B5EF4-FFF2-40B4-BE49-F238E27FC236}">
                <a16:creationId xmlns:a16="http://schemas.microsoft.com/office/drawing/2014/main" id="{F3150A52-D22F-414F-B3AE-270ACFA2D89A}"/>
              </a:ext>
            </a:extLst>
          </p:cNvPr>
          <p:cNvSpPr txBox="1"/>
          <p:nvPr/>
        </p:nvSpPr>
        <p:spPr>
          <a:xfrm>
            <a:off x="283096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9"/>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9"/>
              </a:rPr>
              <a:t>NoraBalboa</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A4E739-9164-4BFA-BA56-815CC978E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92107" y="17406175"/>
            <a:ext cx="11596375" cy="8201025"/>
          </a:xfrm>
          <a:prstGeom prst="rect">
            <a:avLst/>
          </a:prstGeom>
        </p:spPr>
      </p:pic>
      <p:sp>
        <p:nvSpPr>
          <p:cNvPr id="13" name="TextBox 12">
            <a:extLst>
              <a:ext uri="{FF2B5EF4-FFF2-40B4-BE49-F238E27FC236}">
                <a16:creationId xmlns:a16="http://schemas.microsoft.com/office/drawing/2014/main" id="{8BBC0EC0-575D-4CCE-869A-256E2717381C}"/>
              </a:ext>
            </a:extLst>
          </p:cNvPr>
          <p:cNvSpPr txBox="1"/>
          <p:nvPr/>
        </p:nvSpPr>
        <p:spPr>
          <a:xfrm>
            <a:off x="17714857"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1"/>
              </a:rPr>
              <a:t>BrzezinskiRafi</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11" descr="A person posing for the camera&#10;&#10;Description automatically generated">
            <a:extLst>
              <a:ext uri="{FF2B5EF4-FFF2-40B4-BE49-F238E27FC236}">
                <a16:creationId xmlns:a16="http://schemas.microsoft.com/office/drawing/2014/main" id="{54E5F326-DC0E-4D2E-90F1-0113720A8123}"/>
              </a:ext>
            </a:extLst>
          </p:cNvPr>
          <p:cNvPicPr>
            <a:picLocks noChangeAspect="1"/>
          </p:cNvPicPr>
          <p:nvPr/>
        </p:nvPicPr>
        <p:blipFill rotWithShape="1">
          <a:blip r:embed="rId12">
            <a:extLst>
              <a:ext uri="{28A0092B-C50C-407E-A947-70E740481C1C}">
                <a14:useLocalDpi xmlns:a14="http://schemas.microsoft.com/office/drawing/2010/main" val="0"/>
              </a:ext>
            </a:extLst>
          </a:blip>
          <a:srcRect b="37202"/>
          <a:stretch/>
        </p:blipFill>
        <p:spPr>
          <a:xfrm>
            <a:off x="34147961" y="17406175"/>
            <a:ext cx="13059462" cy="8201025"/>
          </a:xfrm>
          <a:prstGeom prst="rect">
            <a:avLst/>
          </a:prstGeom>
          <a:ln>
            <a:solidFill>
              <a:schemeClr val="bg1"/>
            </a:solidFill>
          </a:ln>
        </p:spPr>
      </p:pic>
      <p:sp>
        <p:nvSpPr>
          <p:cNvPr id="16" name="TextBox 15">
            <a:extLst>
              <a:ext uri="{FF2B5EF4-FFF2-40B4-BE49-F238E27FC236}">
                <a16:creationId xmlns:a16="http://schemas.microsoft.com/office/drawing/2014/main" id="{22A54AFB-2F9A-423D-A305-C29E1DE40E2E}"/>
              </a:ext>
            </a:extLst>
          </p:cNvPr>
          <p:cNvSpPr txBox="1"/>
          <p:nvPr/>
        </p:nvSpPr>
        <p:spPr>
          <a:xfrm>
            <a:off x="3382528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3"/>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3"/>
              </a:rPr>
              <a:t>RhondaVSharpe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More Translations</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1413450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16139328" y="8300356"/>
            <a:ext cx="18507456" cy="2215991"/>
          </a:xfrm>
          <a:prstGeom prst="rect">
            <a:avLst/>
          </a:prstGeom>
          <a:noFill/>
        </p:spPr>
        <p:txBody>
          <a:bodyPr wrap="square" rtlCol="0">
            <a:spAutoFit/>
          </a:bodyPr>
          <a:lstStyle/>
          <a:p>
            <a:pPr algn="ctr"/>
            <a:r>
              <a:rPr lang="en-US" sz="13800" b="1" dirty="0">
                <a:solidFill>
                  <a:srgbClr val="B3E5FC"/>
                </a:solidFill>
              </a:rPr>
              <a:t>Turkish</a:t>
            </a:r>
            <a:endParaRPr lang="en-US" sz="13800" dirty="0">
              <a:solidFill>
                <a:srgbClr val="B3E5FC"/>
              </a:solidFill>
            </a:endParaRPr>
          </a:p>
        </p:txBody>
      </p:sp>
      <p:sp>
        <p:nvSpPr>
          <p:cNvPr id="16" name="TextBox 15">
            <a:extLst>
              <a:ext uri="{FF2B5EF4-FFF2-40B4-BE49-F238E27FC236}">
                <a16:creationId xmlns:a16="http://schemas.microsoft.com/office/drawing/2014/main" id="{3EF03715-2369-4146-A8C2-09556256957D}"/>
              </a:ext>
            </a:extLst>
          </p:cNvPr>
          <p:cNvSpPr txBox="1"/>
          <p:nvPr/>
        </p:nvSpPr>
        <p:spPr>
          <a:xfrm>
            <a:off x="19016068" y="19907700"/>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hlinkClick r:id="rId2"/>
              </a:rPr>
              <a:t>https://osf.io/ck68a/</a:t>
            </a:r>
            <a:endParaRPr lang="en-US" sz="4800" dirty="0">
              <a:solidFill>
                <a:schemeClr val="accent1"/>
              </a:solidFill>
            </a:endParaRPr>
          </a:p>
        </p:txBody>
      </p:sp>
      <p:pic>
        <p:nvPicPr>
          <p:cNvPr id="3" name="Picture 2">
            <a:extLst>
              <a:ext uri="{FF2B5EF4-FFF2-40B4-BE49-F238E27FC236}">
                <a16:creationId xmlns:a16="http://schemas.microsoft.com/office/drawing/2014/main" id="{3F1F47F1-A0C0-4E7B-91C9-9E75071E4CE0}"/>
              </a:ext>
            </a:extLst>
          </p:cNvPr>
          <p:cNvPicPr>
            <a:picLocks noChangeAspect="1"/>
          </p:cNvPicPr>
          <p:nvPr/>
        </p:nvPicPr>
        <p:blipFill>
          <a:blip r:embed="rId3"/>
          <a:stretch>
            <a:fillRect/>
          </a:stretch>
        </p:blipFill>
        <p:spPr>
          <a:xfrm>
            <a:off x="19016068" y="11063518"/>
            <a:ext cx="12753975" cy="8239125"/>
          </a:xfrm>
          <a:prstGeom prst="rect">
            <a:avLst/>
          </a:prstGeom>
        </p:spPr>
      </p:pic>
      <p:sp>
        <p:nvSpPr>
          <p:cNvPr id="22" name="TextBox 21">
            <a:extLst>
              <a:ext uri="{FF2B5EF4-FFF2-40B4-BE49-F238E27FC236}">
                <a16:creationId xmlns:a16="http://schemas.microsoft.com/office/drawing/2014/main" id="{29DB973B-BE5C-42BB-B56D-07816C28EC28}"/>
              </a:ext>
            </a:extLst>
          </p:cNvPr>
          <p:cNvSpPr txBox="1"/>
          <p:nvPr/>
        </p:nvSpPr>
        <p:spPr>
          <a:xfrm>
            <a:off x="14134506" y="23761857"/>
            <a:ext cx="15638358" cy="830997"/>
          </a:xfrm>
          <a:prstGeom prst="rect">
            <a:avLst/>
          </a:prstGeom>
          <a:noFill/>
        </p:spPr>
        <p:txBody>
          <a:bodyPr wrap="square" rtlCol="0">
            <a:spAutoFit/>
          </a:bodyPr>
          <a:lstStyle/>
          <a:p>
            <a:r>
              <a:rPr lang="en-US" sz="4800" dirty="0">
                <a:solidFill>
                  <a:schemeClr val="accent1">
                    <a:lumMod val="20000"/>
                    <a:lumOff val="80000"/>
                  </a:schemeClr>
                </a:solidFill>
              </a:rPr>
              <a:t>Special thanks to Mehmet </a:t>
            </a:r>
            <a:r>
              <a:rPr lang="en-US" sz="4800" dirty="0" err="1">
                <a:solidFill>
                  <a:schemeClr val="accent1">
                    <a:lumMod val="20000"/>
                    <a:lumOff val="80000"/>
                  </a:schemeClr>
                </a:solidFill>
              </a:rPr>
              <a:t>Döke</a:t>
            </a:r>
            <a:r>
              <a:rPr lang="en-US" sz="4800" dirty="0">
                <a:solidFill>
                  <a:schemeClr val="accent1">
                    <a:lumMod val="20000"/>
                    <a:lumOff val="80000"/>
                  </a:schemeClr>
                </a:solidFill>
              </a:rPr>
              <a:t> for the Turkish translation.</a:t>
            </a:r>
            <a:endParaRPr lang="en-US" sz="4800" dirty="0">
              <a:solidFill>
                <a:schemeClr val="accent1"/>
              </a:solidFill>
            </a:endParaRPr>
          </a:p>
        </p:txBody>
      </p:sp>
    </p:spTree>
    <p:extLst>
      <p:ext uri="{BB962C8B-B14F-4D97-AF65-F5344CB8AC3E}">
        <p14:creationId xmlns:p14="http://schemas.microsoft.com/office/powerpoint/2010/main" val="4276928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005074" y="2927874"/>
            <a:ext cx="21328379" cy="4177601"/>
          </a:xfrm>
        </p:spPr>
        <p:txBody>
          <a:bodyPr>
            <a:normAutofit/>
          </a:body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a:t>
            </a:r>
            <a:r>
              <a:rPr lang="en-US" sz="14700" dirty="0" err="1">
                <a:solidFill>
                  <a:schemeClr val="bg1"/>
                </a:solidFill>
                <a:latin typeface="Lato" panose="020F0502020204030203" pitchFamily="34" charset="0"/>
                <a:ea typeface="Lato Black" panose="020F0502020204030203" pitchFamily="34" charset="0"/>
                <a:cs typeface="Lato Black" panose="020F0502020204030203" pitchFamily="34" charset="0"/>
              </a:rPr>
              <a:t>butterposter</a:t>
            </a:r>
            <a:endPar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pic>
        <p:nvPicPr>
          <p:cNvPr id="3074" name="Picture 2" descr="https://freight.cargo.site/t/original/i/d996134ff538d25f8b65e092c10e6aa302bda3bb31c6278adda7c85d53f69a88/butterposter.004.jpeg">
            <a:extLst>
              <a:ext uri="{FF2B5EF4-FFF2-40B4-BE49-F238E27FC236}">
                <a16:creationId xmlns:a16="http://schemas.microsoft.com/office/drawing/2014/main" id="{A89BCE87-E953-44F6-8817-2FD628F95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74" y="6635715"/>
            <a:ext cx="21328379" cy="14218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5ED95-EC01-4BB5-ACCA-B84D9B64C31B}"/>
              </a:ext>
            </a:extLst>
          </p:cNvPr>
          <p:cNvSpPr txBox="1"/>
          <p:nvPr/>
        </p:nvSpPr>
        <p:spPr>
          <a:xfrm>
            <a:off x="3005074" y="24092716"/>
            <a:ext cx="18946368" cy="2308324"/>
          </a:xfrm>
          <a:prstGeom prst="rect">
            <a:avLst/>
          </a:prstGeom>
          <a:noFill/>
        </p:spPr>
        <p:txBody>
          <a:bodyPr wrap="square" rtlCol="0">
            <a:spAutoFit/>
          </a:bodyPr>
          <a:lstStyle/>
          <a:p>
            <a:r>
              <a:rPr lang="en-US" sz="7200" dirty="0">
                <a:solidFill>
                  <a:schemeClr val="bg1"/>
                </a:solidFill>
              </a:rPr>
              <a:t>Get templates from </a:t>
            </a:r>
            <a:r>
              <a:rPr lang="en-US" sz="7200" dirty="0">
                <a:hlinkClick r:id="rId4"/>
              </a:rPr>
              <a:t>https://derekcrowe.net/butterposter</a:t>
            </a:r>
            <a:endParaRPr lang="en-US" sz="7200" dirty="0">
              <a:solidFill>
                <a:schemeClr val="bg1"/>
              </a:solidFill>
            </a:endParaRPr>
          </a:p>
        </p:txBody>
      </p:sp>
      <p:grpSp>
        <p:nvGrpSpPr>
          <p:cNvPr id="6" name="Group 5">
            <a:extLst>
              <a:ext uri="{FF2B5EF4-FFF2-40B4-BE49-F238E27FC236}">
                <a16:creationId xmlns:a16="http://schemas.microsoft.com/office/drawing/2014/main" id="{2B21ACEF-C549-451F-8FD4-FE55D2D45BCF}"/>
              </a:ext>
            </a:extLst>
          </p:cNvPr>
          <p:cNvGrpSpPr/>
          <p:nvPr/>
        </p:nvGrpSpPr>
        <p:grpSpPr>
          <a:xfrm>
            <a:off x="3005074" y="21963996"/>
            <a:ext cx="9325961" cy="1489501"/>
            <a:chOff x="21170312" y="24141631"/>
            <a:chExt cx="9325961" cy="1489501"/>
          </a:xfrm>
        </p:grpSpPr>
        <p:sp>
          <p:nvSpPr>
            <p:cNvPr id="11" name="Rectangle 10">
              <a:extLst>
                <a:ext uri="{FF2B5EF4-FFF2-40B4-BE49-F238E27FC236}">
                  <a16:creationId xmlns:a16="http://schemas.microsoft.com/office/drawing/2014/main" id="{60FF2733-C74F-4166-8520-0AB0101A9A7F}"/>
                </a:ext>
              </a:extLst>
            </p:cNvPr>
            <p:cNvSpPr/>
            <p:nvPr/>
          </p:nvSpPr>
          <p:spPr>
            <a:xfrm>
              <a:off x="22827955" y="24178207"/>
              <a:ext cx="7668318"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derektoplasm</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76" name="Picture 4" descr="electrode to perdition">
              <a:extLst>
                <a:ext uri="{FF2B5EF4-FFF2-40B4-BE49-F238E27FC236}">
                  <a16:creationId xmlns:a16="http://schemas.microsoft.com/office/drawing/2014/main" id="{53718F3D-05C8-45C0-B332-CC9E377A0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0312" y="24141631"/>
              <a:ext cx="1489501" cy="1489501"/>
            </a:xfrm>
            <a:prstGeom prst="ellipse">
              <a:avLst/>
            </a:prstGeom>
            <a:ln w="63500" cap="rnd">
              <a:solidFill>
                <a:srgbClr val="EFF8F3"/>
              </a:solidFill>
            </a:ln>
            <a:effectLst/>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76315DA3-62AB-41F1-8594-FEBE9DA26A49}"/>
              </a:ext>
            </a:extLst>
          </p:cNvPr>
          <p:cNvPicPr>
            <a:picLocks noChangeAspect="1"/>
          </p:cNvPicPr>
          <p:nvPr/>
        </p:nvPicPr>
        <p:blipFill>
          <a:blip r:embed="rId7"/>
          <a:stretch>
            <a:fillRect/>
          </a:stretch>
        </p:blipFill>
        <p:spPr>
          <a:xfrm>
            <a:off x="27279349" y="6582819"/>
            <a:ext cx="19131531" cy="14271815"/>
          </a:xfrm>
          <a:prstGeom prst="rect">
            <a:avLst/>
          </a:prstGeom>
        </p:spPr>
      </p:pic>
      <p:sp>
        <p:nvSpPr>
          <p:cNvPr id="9" name="Title 1">
            <a:extLst>
              <a:ext uri="{FF2B5EF4-FFF2-40B4-BE49-F238E27FC236}">
                <a16:creationId xmlns:a16="http://schemas.microsoft.com/office/drawing/2014/main" id="{12260687-F589-43CF-AA37-3DD5D8ED3E61}"/>
              </a:ext>
            </a:extLst>
          </p:cNvPr>
          <p:cNvSpPr txBox="1">
            <a:spLocks/>
          </p:cNvSpPr>
          <p:nvPr/>
        </p:nvSpPr>
        <p:spPr>
          <a:xfrm>
            <a:off x="27279349" y="2927874"/>
            <a:ext cx="21328379" cy="4177601"/>
          </a:xfrm>
          <a:prstGeom prst="rect">
            <a:avLst/>
          </a:prstGeom>
        </p:spPr>
        <p:txBody>
          <a:bodyPr vert="horz" lIns="91440" tIns="45720" rIns="91440" bIns="45720" rtlCol="0" anchor="ctr">
            <a:normAutofit/>
          </a:bodyPr>
          <a:lst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The “L” layout</a:t>
            </a:r>
          </a:p>
        </p:txBody>
      </p:sp>
      <p:sp>
        <p:nvSpPr>
          <p:cNvPr id="12" name="Rectangle 11">
            <a:extLst>
              <a:ext uri="{FF2B5EF4-FFF2-40B4-BE49-F238E27FC236}">
                <a16:creationId xmlns:a16="http://schemas.microsoft.com/office/drawing/2014/main" id="{F4FD21B9-0801-47B9-8F97-A5D25048C27E}"/>
              </a:ext>
            </a:extLst>
          </p:cNvPr>
          <p:cNvSpPr/>
          <p:nvPr/>
        </p:nvSpPr>
        <p:spPr>
          <a:xfrm>
            <a:off x="28936992" y="22011428"/>
            <a:ext cx="8714245"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72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SarraceniaMason</a:t>
            </a:r>
            <a:endPar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1F9B09F0-044D-48DD-9A03-98DB97A39E1B}"/>
              </a:ext>
            </a:extLst>
          </p:cNvPr>
          <p:cNvSpPr txBox="1"/>
          <p:nvPr/>
        </p:nvSpPr>
        <p:spPr>
          <a:xfrm>
            <a:off x="27279349" y="24092716"/>
            <a:ext cx="18946368" cy="2308324"/>
          </a:xfrm>
          <a:prstGeom prst="rect">
            <a:avLst/>
          </a:prstGeom>
          <a:noFill/>
        </p:spPr>
        <p:txBody>
          <a:bodyPr wrap="square" rtlCol="0">
            <a:spAutoFit/>
          </a:bodyPr>
          <a:lstStyle/>
          <a:p>
            <a:r>
              <a:rPr lang="en-US" sz="7200" dirty="0">
                <a:solidFill>
                  <a:schemeClr val="bg1"/>
                </a:solidFill>
              </a:rPr>
              <a:t>Adobe InDesign templates here: </a:t>
            </a:r>
            <a:r>
              <a:rPr lang="en-US" sz="7200" dirty="0">
                <a:hlinkClick r:id="rId9"/>
              </a:rPr>
              <a:t>https://osf.io/zkmvw/</a:t>
            </a:r>
            <a:endParaRPr lang="en-US" sz="7200" dirty="0">
              <a:solidFill>
                <a:schemeClr val="bg1"/>
              </a:solidFill>
            </a:endParaRPr>
          </a:p>
        </p:txBody>
      </p:sp>
      <p:pic>
        <p:nvPicPr>
          <p:cNvPr id="4098" name="Picture 2" descr="https://pbs.twimg.com/profile_images/1008164378842222592/gnbZVjHg_400x400.jpg">
            <a:extLst>
              <a:ext uri="{FF2B5EF4-FFF2-40B4-BE49-F238E27FC236}">
                <a16:creationId xmlns:a16="http://schemas.microsoft.com/office/drawing/2014/main" id="{CF53A355-6059-41D8-980A-0870CD082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8298" y="21963996"/>
            <a:ext cx="1525512" cy="152551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93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6284214" y="1336796"/>
            <a:ext cx="42588180" cy="6362702"/>
          </a:xfrm>
        </p:spPr>
        <p:txBody>
          <a:bodyPr>
            <a:noAutofit/>
          </a:bodyPr>
          <a:lstStyle/>
          <a:p>
            <a:pPr>
              <a:lnSpc>
                <a:spcPct val="120000"/>
              </a:lnSpc>
            </a:pPr>
            <a: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Research that influenced this design:</a:t>
            </a:r>
            <a:b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br>
            <a:r>
              <a:rPr lang="en-US" sz="10300" dirty="0" err="1">
                <a:solidFill>
                  <a:schemeClr val="bg1"/>
                </a:solidFill>
                <a:latin typeface="Lato Thin" panose="020F0502020204030203" pitchFamily="34" charset="0"/>
                <a:ea typeface="Lato Thin" panose="020F0502020204030203" pitchFamily="34" charset="0"/>
                <a:cs typeface="Lato Thin" panose="020F0502020204030203" pitchFamily="34" charset="0"/>
              </a:rPr>
              <a:t>a.k.a</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I need some ammo to help persuade my faculty to try this.</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rgbClr val="EA4C89"/>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0EFBD90B-664B-444D-8CE5-382FB3D42358}"/>
              </a:ext>
            </a:extLst>
          </p:cNvPr>
          <p:cNvSpPr txBox="1"/>
          <p:nvPr/>
        </p:nvSpPr>
        <p:spPr>
          <a:xfrm>
            <a:off x="6284214" y="9546336"/>
            <a:ext cx="33503616" cy="14865608"/>
          </a:xfrm>
          <a:prstGeom prst="rect">
            <a:avLst/>
          </a:prstGeom>
          <a:noFill/>
        </p:spPr>
        <p:txBody>
          <a:bodyPr wrap="square" rtlCol="0">
            <a:spAutoFit/>
          </a:bodyPr>
          <a:lstStyle/>
          <a:p>
            <a:r>
              <a:rPr lang="en-US" sz="8000" dirty="0">
                <a:solidFill>
                  <a:schemeClr val="bg1"/>
                </a:solidFill>
              </a:rPr>
              <a:t>1. Need to know </a:t>
            </a:r>
            <a:r>
              <a:rPr lang="en-US" sz="8000" dirty="0">
                <a:solidFill>
                  <a:srgbClr val="FF0000"/>
                </a:solidFill>
              </a:rPr>
              <a:t>&gt;</a:t>
            </a:r>
            <a:r>
              <a:rPr lang="en-US" sz="8000" dirty="0">
                <a:solidFill>
                  <a:schemeClr val="bg1"/>
                </a:solidFill>
              </a:rPr>
              <a:t> Nice to know</a:t>
            </a:r>
          </a:p>
          <a:p>
            <a:r>
              <a:rPr lang="en-US" sz="8000" dirty="0">
                <a:solidFill>
                  <a:schemeClr val="bg1"/>
                </a:solidFill>
                <a:hlinkClick r:id="rId2"/>
              </a:rPr>
              <a:t>https://www.nngroup.com/articles/inverted-pyramid</a:t>
            </a:r>
            <a:endParaRPr lang="en-US" sz="8000" dirty="0">
              <a:solidFill>
                <a:schemeClr val="bg1"/>
              </a:solidFill>
            </a:endParaRPr>
          </a:p>
          <a:p>
            <a:endParaRPr lang="en-US" sz="8000" dirty="0">
              <a:solidFill>
                <a:schemeClr val="bg1"/>
              </a:solidFill>
            </a:endParaRPr>
          </a:p>
          <a:p>
            <a:r>
              <a:rPr lang="en-US" sz="8000" dirty="0">
                <a:solidFill>
                  <a:schemeClr val="bg1"/>
                </a:solidFill>
              </a:rPr>
              <a:t>2. Plain language is interpreted faster.</a:t>
            </a:r>
          </a:p>
          <a:p>
            <a:r>
              <a:rPr lang="en-US" sz="8000" dirty="0">
                <a:solidFill>
                  <a:schemeClr val="bg1"/>
                </a:solidFill>
                <a:hlinkClick r:id="rId3"/>
              </a:rPr>
              <a:t>https://www.nngroup.com/videos/plain-language-for-experts/</a:t>
            </a:r>
            <a:endParaRPr lang="en-US" sz="8000" dirty="0">
              <a:solidFill>
                <a:schemeClr val="bg1"/>
              </a:solidFill>
            </a:endParaRPr>
          </a:p>
          <a:p>
            <a:r>
              <a:rPr lang="en-US" sz="8000" dirty="0">
                <a:solidFill>
                  <a:schemeClr val="bg1"/>
                </a:solidFill>
                <a:hlinkClick r:id="rId4"/>
              </a:rPr>
              <a:t>https://www.nngroup.com/articles/plain-language-experts/</a:t>
            </a:r>
            <a:endParaRPr lang="en-US" sz="8000" dirty="0">
              <a:solidFill>
                <a:schemeClr val="bg1"/>
              </a:solidFill>
            </a:endParaRPr>
          </a:p>
          <a:p>
            <a:endParaRPr lang="en-US" sz="8000" dirty="0">
              <a:solidFill>
                <a:schemeClr val="bg1"/>
              </a:solidFill>
            </a:endParaRPr>
          </a:p>
          <a:p>
            <a:r>
              <a:rPr lang="en-US" sz="8000" dirty="0">
                <a:solidFill>
                  <a:schemeClr val="bg1"/>
                </a:solidFill>
              </a:rPr>
              <a:t>3. Interaction cost.</a:t>
            </a:r>
          </a:p>
          <a:p>
            <a:r>
              <a:rPr lang="en-US" sz="8000" dirty="0">
                <a:solidFill>
                  <a:schemeClr val="bg1"/>
                </a:solidFill>
                <a:hlinkClick r:id="rId5"/>
              </a:rPr>
              <a:t>https://www.nngroup.com/articles/interaction-cost-definition/  </a:t>
            </a:r>
            <a:endParaRPr lang="en-US" sz="8000" dirty="0">
              <a:solidFill>
                <a:schemeClr val="bg1"/>
              </a:solidFill>
            </a:endParaRPr>
          </a:p>
          <a:p>
            <a:endParaRPr lang="en-US" sz="8000" dirty="0">
              <a:solidFill>
                <a:schemeClr val="bg1"/>
              </a:solidFill>
            </a:endParaRPr>
          </a:p>
          <a:p>
            <a:r>
              <a:rPr lang="en-US" sz="8000" dirty="0">
                <a:solidFill>
                  <a:schemeClr val="bg1"/>
                </a:solidFill>
              </a:rPr>
              <a:t>4. Effective designs minimize cognitive load</a:t>
            </a:r>
          </a:p>
          <a:p>
            <a:r>
              <a:rPr lang="en-US" sz="8000" dirty="0">
                <a:solidFill>
                  <a:schemeClr val="bg1"/>
                </a:solidFill>
                <a:hlinkClick r:id="rId6"/>
              </a:rPr>
              <a:t>https://www.nngroup.com/articles/minimize-cognitive-load/</a:t>
            </a:r>
            <a:endParaRPr lang="en-US" sz="8000" dirty="0">
              <a:solidFill>
                <a:schemeClr val="bg1"/>
              </a:solidFill>
            </a:endParaRPr>
          </a:p>
        </p:txBody>
      </p:sp>
    </p:spTree>
    <p:extLst>
      <p:ext uri="{BB962C8B-B14F-4D97-AF65-F5344CB8AC3E}">
        <p14:creationId xmlns:p14="http://schemas.microsoft.com/office/powerpoint/2010/main" val="33736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DCE2B9B5-789C-4130-84E0-D71F63B278C4}"/>
              </a:ext>
            </a:extLst>
          </p:cNvPr>
          <p:cNvGrpSpPr/>
          <p:nvPr/>
        </p:nvGrpSpPr>
        <p:grpSpPr>
          <a:xfrm>
            <a:off x="20817015" y="29440994"/>
            <a:ext cx="3238740" cy="2713630"/>
            <a:chOff x="20817015" y="29440994"/>
            <a:chExt cx="3238740" cy="2713630"/>
          </a:xfrm>
        </p:grpSpPr>
        <p:sp>
          <p:nvSpPr>
            <p:cNvPr id="43" name="Rectangle: Top Corners Rounded 42">
              <a:extLst>
                <a:ext uri="{FF2B5EF4-FFF2-40B4-BE49-F238E27FC236}">
                  <a16:creationId xmlns:a16="http://schemas.microsoft.com/office/drawing/2014/main" id="{B00A1732-BBB5-4CA8-B99F-BD8107BE4580}"/>
                </a:ext>
              </a:extLst>
            </p:cNvPr>
            <p:cNvSpPr/>
            <p:nvPr/>
          </p:nvSpPr>
          <p:spPr>
            <a:xfrm rot="16200000">
              <a:off x="21143159" y="29114850"/>
              <a:ext cx="2586451" cy="3238740"/>
            </a:xfrm>
            <a:prstGeom prst="round2SameRect">
              <a:avLst/>
            </a:prstGeom>
            <a:solidFill>
              <a:srgbClr val="310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a:extLst>
                <a:ext uri="{FF2B5EF4-FFF2-40B4-BE49-F238E27FC236}">
                  <a16:creationId xmlns:a16="http://schemas.microsoft.com/office/drawing/2014/main" id="{42FBEF49-1690-499B-B97D-9169655169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67814" y="29620861"/>
              <a:ext cx="529537" cy="529537"/>
            </a:xfrm>
            <a:prstGeom prst="rect">
              <a:avLst/>
            </a:prstGeom>
          </p:spPr>
        </p:pic>
        <p:sp>
          <p:nvSpPr>
            <p:cNvPr id="46" name="TextBox 45">
              <a:extLst>
                <a:ext uri="{FF2B5EF4-FFF2-40B4-BE49-F238E27FC236}">
                  <a16:creationId xmlns:a16="http://schemas.microsoft.com/office/drawing/2014/main" id="{8D463A87-88B4-48CB-9988-0FEA90F82300}"/>
                </a:ext>
              </a:extLst>
            </p:cNvPr>
            <p:cNvSpPr txBox="1"/>
            <p:nvPr/>
          </p:nvSpPr>
          <p:spPr>
            <a:xfrm rot="5400000">
              <a:off x="20273133" y="31034289"/>
              <a:ext cx="1779005" cy="461665"/>
            </a:xfrm>
            <a:prstGeom prst="rect">
              <a:avLst/>
            </a:prstGeom>
            <a:noFill/>
          </p:spPr>
          <p:txBody>
            <a:bodyPr wrap="square" rtlCol="0">
              <a:spAutoFit/>
            </a:bodyPr>
            <a:lstStyle/>
            <a:p>
              <a:r>
                <a:rPr lang="en-US" sz="2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PrePrint</a:t>
              </a:r>
              <a:endParaRPr lang="en-US" sz="2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pic>
        <p:nvPicPr>
          <p:cNvPr id="32" name="Graphic 31">
            <a:extLst>
              <a:ext uri="{FF2B5EF4-FFF2-40B4-BE49-F238E27FC236}">
                <a16:creationId xmlns:a16="http://schemas.microsoft.com/office/drawing/2014/main" id="{EBAD920F-47FD-4F90-8E6C-7D4BB4AC55E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296"/>
          <a:stretch/>
        </p:blipFill>
        <p:spPr>
          <a:xfrm>
            <a:off x="21431781" y="29514755"/>
            <a:ext cx="2508820" cy="2426135"/>
          </a:xfrm>
          <a:prstGeom prst="rect">
            <a:avLst/>
          </a:prstGeom>
        </p:spPr>
      </p:pic>
      <p:sp>
        <p:nvSpPr>
          <p:cNvPr id="4" name="Rectangle 3">
            <a:extLst>
              <a:ext uri="{FF2B5EF4-FFF2-40B4-BE49-F238E27FC236}">
                <a16:creationId xmlns:a16="http://schemas.microsoft.com/office/drawing/2014/main" id="{ACE03C34-F3CB-4D7E-BED6-4912BED00063}"/>
              </a:ext>
            </a:extLst>
          </p:cNvPr>
          <p:cNvSpPr/>
          <p:nvPr/>
        </p:nvSpPr>
        <p:spPr>
          <a:xfrm>
            <a:off x="0" y="0"/>
            <a:ext cx="18624884" cy="32918400"/>
          </a:xfrm>
          <a:prstGeom prst="rect">
            <a:avLst/>
          </a:prstGeom>
          <a:solidFill>
            <a:srgbClr val="3109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331600C-5D44-4BE7-8500-7C17A936BFE4}"/>
              </a:ext>
            </a:extLst>
          </p:cNvPr>
          <p:cNvSpPr txBox="1"/>
          <p:nvPr/>
        </p:nvSpPr>
        <p:spPr>
          <a:xfrm>
            <a:off x="1299410" y="2791326"/>
            <a:ext cx="16699831" cy="9710351"/>
          </a:xfrm>
          <a:prstGeom prst="rect">
            <a:avLst/>
          </a:prstGeom>
          <a:noFill/>
        </p:spPr>
        <p:txBody>
          <a:bodyPr wrap="square" rtlCol="0">
            <a:spAutoFit/>
          </a:bodyPr>
          <a:lstStyle/>
          <a:p>
            <a:r>
              <a:rPr lang="en-US" sz="1250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Teach people </a:t>
            </a:r>
            <a:r>
              <a:rPr lang="en-US" sz="12500" dirty="0">
                <a:solidFill>
                  <a:srgbClr val="FBE2A3"/>
                </a:solidFill>
                <a:latin typeface="Segoe UI Black" panose="020B0A02040204020203" pitchFamily="34" charset="0"/>
                <a:ea typeface="Segoe UI Black" panose="020B0A02040204020203" pitchFamily="34" charset="0"/>
                <a:cs typeface="Segoe UI" panose="020B0502040204020203" pitchFamily="34" charset="0"/>
              </a:rPr>
              <a:t>something cool you learned in 5 seconds </a:t>
            </a:r>
            <a:r>
              <a:rPr lang="en-US" sz="1250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as they walk by (or scroll by).</a:t>
            </a:r>
          </a:p>
        </p:txBody>
      </p:sp>
      <p:sp>
        <p:nvSpPr>
          <p:cNvPr id="12" name="Rectangle 11">
            <a:extLst>
              <a:ext uri="{FF2B5EF4-FFF2-40B4-BE49-F238E27FC236}">
                <a16:creationId xmlns:a16="http://schemas.microsoft.com/office/drawing/2014/main" id="{C2AB02B3-FF6D-4ED8-9042-A3C19D418301}"/>
              </a:ext>
            </a:extLst>
          </p:cNvPr>
          <p:cNvSpPr/>
          <p:nvPr/>
        </p:nvSpPr>
        <p:spPr>
          <a:xfrm>
            <a:off x="20802600" y="3477406"/>
            <a:ext cx="26258396" cy="9949835"/>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8B43C867-B3D6-4C39-8B9F-FCDACBB0336D}"/>
              </a:ext>
            </a:extLst>
          </p:cNvPr>
          <p:cNvSpPr/>
          <p:nvPr/>
        </p:nvSpPr>
        <p:spPr>
          <a:xfrm>
            <a:off x="35467091" y="17830805"/>
            <a:ext cx="11593906" cy="9625636"/>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5" name="Picture 24" descr="A picture containing clock&#10;&#10;Description automatically generated">
            <a:extLst>
              <a:ext uri="{FF2B5EF4-FFF2-40B4-BE49-F238E27FC236}">
                <a16:creationId xmlns:a16="http://schemas.microsoft.com/office/drawing/2014/main" id="{0AF898B3-BEF6-4566-B202-4B75B7B8E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80944" y="4145822"/>
            <a:ext cx="24112559" cy="9372113"/>
          </a:xfrm>
          <a:prstGeom prst="rect">
            <a:avLst/>
          </a:prstGeom>
        </p:spPr>
      </p:pic>
      <p:sp>
        <p:nvSpPr>
          <p:cNvPr id="14" name="Rectangle 13">
            <a:extLst>
              <a:ext uri="{FF2B5EF4-FFF2-40B4-BE49-F238E27FC236}">
                <a16:creationId xmlns:a16="http://schemas.microsoft.com/office/drawing/2014/main" id="{B11DCBAC-78BF-402D-9060-61A22D93863D}"/>
              </a:ext>
            </a:extLst>
          </p:cNvPr>
          <p:cNvSpPr/>
          <p:nvPr/>
        </p:nvSpPr>
        <p:spPr>
          <a:xfrm>
            <a:off x="20802600" y="17830805"/>
            <a:ext cx="12153900" cy="9625635"/>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extBox 1">
            <a:extLst>
              <a:ext uri="{FF2B5EF4-FFF2-40B4-BE49-F238E27FC236}">
                <a16:creationId xmlns:a16="http://schemas.microsoft.com/office/drawing/2014/main" id="{FAC1221C-A8A5-4C04-AF52-0D59051268BF}"/>
              </a:ext>
            </a:extLst>
          </p:cNvPr>
          <p:cNvSpPr txBox="1"/>
          <p:nvPr/>
        </p:nvSpPr>
        <p:spPr>
          <a:xfrm>
            <a:off x="24555368" y="29723399"/>
            <a:ext cx="25947541" cy="1938992"/>
          </a:xfrm>
          <a:prstGeom prst="rect">
            <a:avLst/>
          </a:prstGeom>
          <a:noFill/>
        </p:spPr>
        <p:txBody>
          <a:bodyPr wrap="square" rtlCol="0">
            <a:spAutoFit/>
          </a:bodyPr>
          <a:lstStyle/>
          <a:p>
            <a:r>
              <a:rPr lang="en-US" sz="6000" b="1" dirty="0">
                <a:latin typeface="Rift Soft Light" panose="00000400000000000000" pitchFamily="50" charset="0"/>
              </a:rPr>
              <a:t>LEM HEWITT,  Phillip Merman, Ted crisp </a:t>
            </a:r>
            <a:r>
              <a:rPr lang="en-US" sz="6000" dirty="0">
                <a:latin typeface="Rift Soft Light" panose="00000400000000000000" pitchFamily="50" charset="0"/>
              </a:rPr>
              <a:t> </a:t>
            </a:r>
            <a:br>
              <a:rPr lang="en-US" sz="6000" dirty="0">
                <a:latin typeface="Rift Soft Light" panose="00000400000000000000" pitchFamily="50" charset="0"/>
              </a:rPr>
            </a:br>
            <a:r>
              <a:rPr lang="en-US" sz="6000" dirty="0">
                <a:latin typeface="Rift Soft Light" panose="00000400000000000000" pitchFamily="50" charset="0"/>
              </a:rPr>
              <a:t>EXAMPLE Graphics donated by biorender.com</a:t>
            </a:r>
          </a:p>
        </p:txBody>
      </p:sp>
      <p:pic>
        <p:nvPicPr>
          <p:cNvPr id="7" name="Graphic 6">
            <a:extLst>
              <a:ext uri="{FF2B5EF4-FFF2-40B4-BE49-F238E27FC236}">
                <a16:creationId xmlns:a16="http://schemas.microsoft.com/office/drawing/2014/main" id="{92AC0F14-769E-4F62-955A-4A726C3908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12425" y="19973597"/>
            <a:ext cx="9932246" cy="5650080"/>
          </a:xfrm>
          <a:prstGeom prst="rect">
            <a:avLst/>
          </a:prstGeom>
        </p:spPr>
      </p:pic>
      <p:pic>
        <p:nvPicPr>
          <p:cNvPr id="10" name="Graphic 9">
            <a:extLst>
              <a:ext uri="{FF2B5EF4-FFF2-40B4-BE49-F238E27FC236}">
                <a16:creationId xmlns:a16="http://schemas.microsoft.com/office/drawing/2014/main" id="{B6C5E9CB-2F80-4175-93F1-0C4978AF22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39116" y="19400465"/>
            <a:ext cx="10106526" cy="6304799"/>
          </a:xfrm>
          <a:prstGeom prst="rect">
            <a:avLst/>
          </a:prstGeom>
        </p:spPr>
      </p:pic>
      <p:sp>
        <p:nvSpPr>
          <p:cNvPr id="11" name="TextBox 10">
            <a:extLst>
              <a:ext uri="{FF2B5EF4-FFF2-40B4-BE49-F238E27FC236}">
                <a16:creationId xmlns:a16="http://schemas.microsoft.com/office/drawing/2014/main" id="{D205580D-71CE-42D4-8A22-B739F70327E5}"/>
              </a:ext>
            </a:extLst>
          </p:cNvPr>
          <p:cNvSpPr txBox="1"/>
          <p:nvPr/>
        </p:nvSpPr>
        <p:spPr>
          <a:xfrm>
            <a:off x="21912425" y="4145823"/>
            <a:ext cx="11044075"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Immune checkpoint </a:t>
            </a:r>
            <a:r>
              <a:rPr lang="en-US" sz="4800" dirty="0">
                <a:solidFill>
                  <a:srgbClr val="ED1C24"/>
                </a:solidFill>
                <a:latin typeface="Segoe UI" panose="020B0502040204020203" pitchFamily="34" charset="0"/>
                <a:ea typeface="Segoe UI Black" panose="020B0A02040204020203" pitchFamily="34" charset="0"/>
                <a:cs typeface="Segoe UI" panose="020B0502040204020203" pitchFamily="34" charset="0"/>
              </a:rPr>
              <a:t>inhibits</a:t>
            </a:r>
            <a:r>
              <a:rPr lang="en-US" sz="4800" dirty="0">
                <a:latin typeface="Segoe UI" panose="020B0502040204020203" pitchFamily="34" charset="0"/>
                <a:ea typeface="Segoe UI Black" panose="020B0A02040204020203" pitchFamily="34" charset="0"/>
                <a:cs typeface="Segoe UI" panose="020B0502040204020203" pitchFamily="34" charset="0"/>
              </a:rPr>
              <a:t> T-cell activation.</a:t>
            </a:r>
          </a:p>
        </p:txBody>
      </p:sp>
      <p:sp>
        <p:nvSpPr>
          <p:cNvPr id="19" name="TextBox 18">
            <a:extLst>
              <a:ext uri="{FF2B5EF4-FFF2-40B4-BE49-F238E27FC236}">
                <a16:creationId xmlns:a16="http://schemas.microsoft.com/office/drawing/2014/main" id="{687E1A1E-2D7E-4B05-BE73-DD92B6042928}"/>
              </a:ext>
            </a:extLst>
          </p:cNvPr>
          <p:cNvSpPr txBox="1"/>
          <p:nvPr/>
        </p:nvSpPr>
        <p:spPr>
          <a:xfrm>
            <a:off x="21912425" y="2063273"/>
            <a:ext cx="7640052" cy="1323439"/>
          </a:xfrm>
          <a:prstGeom prst="rect">
            <a:avLst/>
          </a:prstGeom>
          <a:noFill/>
        </p:spPr>
        <p:txBody>
          <a:bodyPr wrap="square" rtlCol="0">
            <a:spAutoFit/>
          </a:bodyPr>
          <a:lstStyle/>
          <a:p>
            <a:r>
              <a:rPr lang="en-US" sz="8000" dirty="0">
                <a:latin typeface="Segoe UI Light" panose="020B0502040204020203" pitchFamily="34" charset="0"/>
                <a:ea typeface="Segoe UI Black" panose="020B0A02040204020203" pitchFamily="34" charset="0"/>
                <a:cs typeface="Segoe UI Light" panose="020B0502040204020203" pitchFamily="34" charset="0"/>
              </a:rPr>
              <a:t>Method</a:t>
            </a:r>
          </a:p>
        </p:txBody>
      </p:sp>
      <p:sp>
        <p:nvSpPr>
          <p:cNvPr id="21" name="TextBox 20">
            <a:extLst>
              <a:ext uri="{FF2B5EF4-FFF2-40B4-BE49-F238E27FC236}">
                <a16:creationId xmlns:a16="http://schemas.microsoft.com/office/drawing/2014/main" id="{183E2ECE-63CD-4DAF-9723-9F945DAB9763}"/>
              </a:ext>
            </a:extLst>
          </p:cNvPr>
          <p:cNvSpPr txBox="1"/>
          <p:nvPr/>
        </p:nvSpPr>
        <p:spPr>
          <a:xfrm>
            <a:off x="35573106" y="4145821"/>
            <a:ext cx="11327994"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Anti-PDF-1 antibodies </a:t>
            </a:r>
            <a:r>
              <a:rPr lang="en-US" sz="4800" dirty="0">
                <a:solidFill>
                  <a:srgbClr val="8DC63F"/>
                </a:solidFill>
                <a:latin typeface="Segoe UI" panose="020B0502040204020203" pitchFamily="34" charset="0"/>
                <a:ea typeface="Segoe UI Black" panose="020B0A02040204020203" pitchFamily="34" charset="0"/>
                <a:cs typeface="Segoe UI" panose="020B0502040204020203" pitchFamily="34" charset="0"/>
              </a:rPr>
              <a:t>permit</a:t>
            </a:r>
            <a:r>
              <a:rPr lang="en-US" sz="4800" dirty="0">
                <a:latin typeface="Segoe UI" panose="020B0502040204020203" pitchFamily="34" charset="0"/>
                <a:ea typeface="Segoe UI Black" panose="020B0A02040204020203" pitchFamily="34" charset="0"/>
                <a:cs typeface="Segoe UI" panose="020B0502040204020203" pitchFamily="34" charset="0"/>
              </a:rPr>
              <a:t> T cell activation.</a:t>
            </a:r>
          </a:p>
        </p:txBody>
      </p:sp>
      <p:sp>
        <p:nvSpPr>
          <p:cNvPr id="27" name="TextBox 26">
            <a:extLst>
              <a:ext uri="{FF2B5EF4-FFF2-40B4-BE49-F238E27FC236}">
                <a16:creationId xmlns:a16="http://schemas.microsoft.com/office/drawing/2014/main" id="{FE76E88D-576A-402A-B2C7-5209071C12AC}"/>
              </a:ext>
            </a:extLst>
          </p:cNvPr>
          <p:cNvSpPr txBox="1"/>
          <p:nvPr/>
        </p:nvSpPr>
        <p:spPr>
          <a:xfrm>
            <a:off x="21912424" y="15674370"/>
            <a:ext cx="11236581"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Explain what the graph shows.</a:t>
            </a:r>
            <a:r>
              <a:rPr lang="en-US" sz="4800" dirty="0">
                <a:latin typeface="Segoe UI" panose="020B0502040204020203" pitchFamily="34" charset="0"/>
                <a:cs typeface="Segoe UI" panose="020B0502040204020203" pitchFamily="34" charset="0"/>
              </a:rPr>
              <a:t> Like, </a:t>
            </a:r>
            <a:r>
              <a:rPr lang="en-US" sz="4800" dirty="0">
                <a:latin typeface="Segoe UI Black" panose="020B0A02040204020203" pitchFamily="34" charset="0"/>
                <a:ea typeface="Segoe UI Black" panose="020B0A02040204020203" pitchFamily="34" charset="0"/>
                <a:cs typeface="Segoe UI" panose="020B0502040204020203" pitchFamily="34" charset="0"/>
              </a:rPr>
              <a:t>spoilers are good.</a:t>
            </a:r>
          </a:p>
        </p:txBody>
      </p:sp>
      <p:sp>
        <p:nvSpPr>
          <p:cNvPr id="35" name="TextBox 34">
            <a:extLst>
              <a:ext uri="{FF2B5EF4-FFF2-40B4-BE49-F238E27FC236}">
                <a16:creationId xmlns:a16="http://schemas.microsoft.com/office/drawing/2014/main" id="{44D190E1-C93F-4200-9000-A25622CEB933}"/>
              </a:ext>
            </a:extLst>
          </p:cNvPr>
          <p:cNvSpPr txBox="1"/>
          <p:nvPr/>
        </p:nvSpPr>
        <p:spPr>
          <a:xfrm>
            <a:off x="35573106" y="15674370"/>
            <a:ext cx="11236581"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Quickly explain what the graph shows.</a:t>
            </a:r>
            <a:r>
              <a:rPr lang="en-US" sz="4800" dirty="0">
                <a:latin typeface="Segoe UI" panose="020B0502040204020203" pitchFamily="34" charset="0"/>
                <a:cs typeface="Segoe UI" panose="020B0502040204020203" pitchFamily="34" charset="0"/>
              </a:rPr>
              <a:t> </a:t>
            </a:r>
            <a:r>
              <a:rPr lang="en-US" sz="4800" dirty="0">
                <a:latin typeface="Segoe UI Black" panose="020B0A02040204020203" pitchFamily="34" charset="0"/>
                <a:ea typeface="Segoe UI Black" panose="020B0A02040204020203" pitchFamily="34" charset="0"/>
                <a:cs typeface="Segoe UI" panose="020B0502040204020203" pitchFamily="34" charset="0"/>
              </a:rPr>
              <a:t>Help people think.</a:t>
            </a:r>
          </a:p>
        </p:txBody>
      </p:sp>
      <p:pic>
        <p:nvPicPr>
          <p:cNvPr id="64" name="Picture 63" descr="A close up of a logo&#10;&#10;Description automatically generated">
            <a:extLst>
              <a:ext uri="{FF2B5EF4-FFF2-40B4-BE49-F238E27FC236}">
                <a16:creationId xmlns:a16="http://schemas.microsoft.com/office/drawing/2014/main" id="{478B7A83-5173-4F4B-84CA-FB41B844A6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875" y="12501677"/>
            <a:ext cx="18067950" cy="12792111"/>
          </a:xfrm>
          <a:prstGeom prst="rect">
            <a:avLst/>
          </a:prstGeom>
        </p:spPr>
      </p:pic>
      <p:cxnSp>
        <p:nvCxnSpPr>
          <p:cNvPr id="66" name="Straight Connector 65">
            <a:extLst>
              <a:ext uri="{FF2B5EF4-FFF2-40B4-BE49-F238E27FC236}">
                <a16:creationId xmlns:a16="http://schemas.microsoft.com/office/drawing/2014/main" id="{D1B84C32-A0CA-4ED4-AF8E-7E3EB0474380}"/>
              </a:ext>
            </a:extLst>
          </p:cNvPr>
          <p:cNvCxnSpPr>
            <a:cxnSpLocks/>
          </p:cNvCxnSpPr>
          <p:nvPr/>
        </p:nvCxnSpPr>
        <p:spPr>
          <a:xfrm flipH="1" flipV="1">
            <a:off x="6920428" y="21304533"/>
            <a:ext cx="1307008" cy="3698821"/>
          </a:xfrm>
          <a:prstGeom prst="line">
            <a:avLst/>
          </a:prstGeom>
          <a:ln w="254000">
            <a:solidFill>
              <a:srgbClr val="8DC63F"/>
            </a:solidFill>
            <a:prstDash val="sysDash"/>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69B0B00-E2D6-4987-AEB4-EDFB8915B812}"/>
              </a:ext>
            </a:extLst>
          </p:cNvPr>
          <p:cNvSpPr/>
          <p:nvPr/>
        </p:nvSpPr>
        <p:spPr>
          <a:xfrm>
            <a:off x="5616347" y="19973597"/>
            <a:ext cx="2382253" cy="1394489"/>
          </a:xfrm>
          <a:prstGeom prst="rect">
            <a:avLst/>
          </a:prstGeom>
          <a:noFill/>
          <a:ln w="254000">
            <a:solidFill>
              <a:srgbClr val="8DC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3406C801-32EC-4901-910A-F1A7658478CC}"/>
              </a:ext>
            </a:extLst>
          </p:cNvPr>
          <p:cNvSpPr txBox="1"/>
          <p:nvPr/>
        </p:nvSpPr>
        <p:spPr>
          <a:xfrm>
            <a:off x="6400800" y="25293788"/>
            <a:ext cx="10325100" cy="830997"/>
          </a:xfrm>
          <a:prstGeom prst="rect">
            <a:avLst/>
          </a:prstGeom>
          <a:noFill/>
        </p:spPr>
        <p:txBody>
          <a:bodyPr wrap="square" rtlCol="0">
            <a:spAutoFit/>
          </a:bodyPr>
          <a:lstStyle/>
          <a:p>
            <a:r>
              <a:rPr lang="en-US" sz="4800" dirty="0">
                <a:solidFill>
                  <a:srgbClr val="8DC63F"/>
                </a:solidFill>
              </a:rPr>
              <a:t>(illustrate your takeaway point)</a:t>
            </a:r>
          </a:p>
        </p:txBody>
      </p:sp>
    </p:spTree>
    <p:extLst>
      <p:ext uri="{BB962C8B-B14F-4D97-AF65-F5344CB8AC3E}">
        <p14:creationId xmlns:p14="http://schemas.microsoft.com/office/powerpoint/2010/main" val="2995084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59D"/>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59D"/>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p>
          <a:p>
            <a:pPr marL="0" indent="0">
              <a:lnSpc>
                <a:spcPct val="110000"/>
              </a:lnSpc>
              <a:buNone/>
            </a:pP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t>
            </a:r>
            <a:r>
              <a:rPr lang="en-US" sz="8000" dirty="0">
                <a:solidFill>
                  <a:srgbClr val="EA4C89"/>
                </a:solidFill>
                <a:latin typeface="Lato" panose="020F0502020204030203" charset="0"/>
              </a:rPr>
              <a:t>Adobe After Effects</a:t>
            </a:r>
            <a:r>
              <a:rPr lang="en-US" sz="8000" dirty="0">
                <a:solidFill>
                  <a:schemeClr val="bg1"/>
                </a:solidFill>
                <a:latin typeface="Lato" panose="020F0502020204030203" charset="0"/>
              </a:rPr>
              <a:t>,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rgbClr val="EA4C89"/>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rgbClr val="EA4C89"/>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rgbClr val="EA4C89"/>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t>
            </a:r>
            <a:r>
              <a:rPr lang="en-US" sz="8000" dirty="0">
                <a:solidFill>
                  <a:srgbClr val="EA4C89"/>
                </a:solidFill>
                <a:latin typeface="Lato" panose="020F0502020204030203" charset="0"/>
              </a:rPr>
              <a:t>Adobe Audition</a:t>
            </a:r>
            <a:r>
              <a:rPr lang="en-US" sz="8000" dirty="0">
                <a:solidFill>
                  <a:schemeClr val="bg1"/>
                </a:solidFill>
                <a:latin typeface="Lato" panose="020F0502020204030203" charset="0"/>
              </a:rPr>
              <a:t>.</a:t>
            </a:r>
          </a:p>
        </p:txBody>
      </p:sp>
    </p:spTree>
    <p:extLst>
      <p:ext uri="{BB962C8B-B14F-4D97-AF65-F5344CB8AC3E}">
        <p14:creationId xmlns:p14="http://schemas.microsoft.com/office/powerpoint/2010/main" val="385762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FFF44-E754-444A-93D6-75FC6AA77585}"/>
              </a:ext>
            </a:extLst>
          </p:cNvPr>
          <p:cNvSpPr/>
          <p:nvPr/>
        </p:nvSpPr>
        <p:spPr>
          <a:xfrm>
            <a:off x="12344400" y="7277892"/>
            <a:ext cx="24688800" cy="17820263"/>
          </a:xfrm>
          <a:prstGeom prst="rect">
            <a:avLst/>
          </a:prstGeom>
        </p:spPr>
        <p:txBody>
          <a:bodyPr>
            <a:spAutoFit/>
          </a:bodyPr>
          <a:lstStyle/>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isn’t about making things look pretty. It’s about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directing attention</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Great design is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subtle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should feel like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problem-solving</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UX designers feel a surge of happiness when they get to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delete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something.</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When it looks too simple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to represent the amount of time you put into it,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you’re done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p:txBody>
      </p:sp>
    </p:spTree>
    <p:extLst>
      <p:ext uri="{BB962C8B-B14F-4D97-AF65-F5344CB8AC3E}">
        <p14:creationId xmlns:p14="http://schemas.microsoft.com/office/powerpoint/2010/main" val="243444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B948F-58A5-41D8-ACAA-EB44EAF54761}"/>
              </a:ext>
            </a:extLst>
          </p:cNvPr>
          <p:cNvSpPr/>
          <p:nvPr/>
        </p:nvSpPr>
        <p:spPr>
          <a:xfrm>
            <a:off x="12534900" y="4447310"/>
            <a:ext cx="36842700" cy="28471090"/>
          </a:xfrm>
          <a:prstGeom prst="rect">
            <a:avLst/>
          </a:prstGeom>
          <a:solidFill>
            <a:srgbClr val="E1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Top Corners Rounded 7">
            <a:extLst>
              <a:ext uri="{FF2B5EF4-FFF2-40B4-BE49-F238E27FC236}">
                <a16:creationId xmlns:a16="http://schemas.microsoft.com/office/drawing/2014/main" id="{95979C24-0DBA-47BF-90FE-D8C22C7EC241}"/>
              </a:ext>
            </a:extLst>
          </p:cNvPr>
          <p:cNvSpPr/>
          <p:nvPr/>
        </p:nvSpPr>
        <p:spPr>
          <a:xfrm rot="10800000">
            <a:off x="12534900" y="0"/>
            <a:ext cx="36780664" cy="12420600"/>
          </a:xfrm>
          <a:prstGeom prst="round2SameRect">
            <a:avLst>
              <a:gd name="adj1" fmla="val 8041"/>
              <a:gd name="adj2" fmla="val 0"/>
            </a:avLst>
          </a:prstGeom>
          <a:solidFill>
            <a:srgbClr val="3109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ADD14E-C199-4760-AEC8-5A122DC933FE}"/>
              </a:ext>
            </a:extLst>
          </p:cNvPr>
          <p:cNvSpPr txBox="1"/>
          <p:nvPr/>
        </p:nvSpPr>
        <p:spPr>
          <a:xfrm>
            <a:off x="20716939" y="2631851"/>
            <a:ext cx="25811018" cy="6463308"/>
          </a:xfrm>
          <a:prstGeom prst="rect">
            <a:avLst/>
          </a:prstGeom>
          <a:noFill/>
        </p:spPr>
        <p:txBody>
          <a:bodyPr wrap="square" rtlCol="0">
            <a:spAutoFit/>
          </a:bodyPr>
          <a:lstStyle/>
          <a:p>
            <a:r>
              <a:rPr lang="en-US" sz="13800" dirty="0">
                <a:solidFill>
                  <a:schemeClr val="bg1"/>
                </a:solidFill>
                <a:latin typeface="MillerBanner Black" panose="02000504090000020003" pitchFamily="50" charset="0"/>
              </a:rPr>
              <a:t>Teach people </a:t>
            </a:r>
            <a:r>
              <a:rPr lang="en-US" sz="13800" dirty="0">
                <a:solidFill>
                  <a:srgbClr val="60FF9D"/>
                </a:solidFill>
                <a:latin typeface="MillerBanner Black" panose="02000504090000020003" pitchFamily="50" charset="0"/>
              </a:rPr>
              <a:t>something cool you learned </a:t>
            </a:r>
            <a:r>
              <a:rPr lang="en-US" sz="13800" dirty="0">
                <a:solidFill>
                  <a:schemeClr val="bg1"/>
                </a:solidFill>
                <a:latin typeface="MillerBanner Black" panose="02000504090000020003" pitchFamily="50" charset="0"/>
              </a:rPr>
              <a:t>in 5 seconds as they walk by.</a:t>
            </a:r>
          </a:p>
        </p:txBody>
      </p:sp>
      <p:pic>
        <p:nvPicPr>
          <p:cNvPr id="11" name="Graphic 10">
            <a:extLst>
              <a:ext uri="{FF2B5EF4-FFF2-40B4-BE49-F238E27FC236}">
                <a16:creationId xmlns:a16="http://schemas.microsoft.com/office/drawing/2014/main" id="{CDD4DF37-80DD-49FC-8002-1559E35B92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275675" y="2036618"/>
            <a:ext cx="5716435" cy="10383983"/>
          </a:xfrm>
          <a:prstGeom prst="rect">
            <a:avLst/>
          </a:prstGeom>
        </p:spPr>
      </p:pic>
      <p:sp>
        <p:nvSpPr>
          <p:cNvPr id="12" name="TextBox 11">
            <a:extLst>
              <a:ext uri="{FF2B5EF4-FFF2-40B4-BE49-F238E27FC236}">
                <a16:creationId xmlns:a16="http://schemas.microsoft.com/office/drawing/2014/main" id="{2AA056F8-BC27-4DCD-B15C-FA94A7DA881D}"/>
              </a:ext>
            </a:extLst>
          </p:cNvPr>
          <p:cNvSpPr txBox="1"/>
          <p:nvPr/>
        </p:nvSpPr>
        <p:spPr>
          <a:xfrm>
            <a:off x="586932" y="4447310"/>
            <a:ext cx="9518073" cy="1107996"/>
          </a:xfrm>
          <a:prstGeom prst="rect">
            <a:avLst/>
          </a:prstGeom>
          <a:noFill/>
        </p:spPr>
        <p:txBody>
          <a:bodyPr wrap="square" rtlCol="0">
            <a:spAutoFit/>
          </a:bodyPr>
          <a:lstStyle/>
          <a:p>
            <a:r>
              <a:rPr lang="en-US" sz="6600" dirty="0">
                <a:solidFill>
                  <a:srgbClr val="31092D"/>
                </a:solidFill>
                <a:latin typeface="MillerBanner Black" panose="02000504090000020003" pitchFamily="50" charset="0"/>
              </a:rPr>
              <a:t>Background</a:t>
            </a:r>
          </a:p>
        </p:txBody>
      </p:sp>
      <p:sp>
        <p:nvSpPr>
          <p:cNvPr id="13" name="TextBox 12">
            <a:extLst>
              <a:ext uri="{FF2B5EF4-FFF2-40B4-BE49-F238E27FC236}">
                <a16:creationId xmlns:a16="http://schemas.microsoft.com/office/drawing/2014/main" id="{21C98A35-9306-4E6A-8713-5AA6CAD12EE9}"/>
              </a:ext>
            </a:extLst>
          </p:cNvPr>
          <p:cNvSpPr txBox="1"/>
          <p:nvPr/>
        </p:nvSpPr>
        <p:spPr>
          <a:xfrm>
            <a:off x="586931" y="8894620"/>
            <a:ext cx="9518073" cy="1107996"/>
          </a:xfrm>
          <a:prstGeom prst="rect">
            <a:avLst/>
          </a:prstGeom>
          <a:noFill/>
        </p:spPr>
        <p:txBody>
          <a:bodyPr wrap="square" rtlCol="0">
            <a:spAutoFit/>
          </a:bodyPr>
          <a:lstStyle/>
          <a:p>
            <a:r>
              <a:rPr lang="en-US" sz="6600" dirty="0">
                <a:solidFill>
                  <a:srgbClr val="31092D"/>
                </a:solidFill>
                <a:latin typeface="MillerBanner Black" panose="02000504090000020003" pitchFamily="50" charset="0"/>
              </a:rPr>
              <a:t>Methods</a:t>
            </a:r>
          </a:p>
        </p:txBody>
      </p:sp>
      <p:sp>
        <p:nvSpPr>
          <p:cNvPr id="14" name="TextBox 13">
            <a:extLst>
              <a:ext uri="{FF2B5EF4-FFF2-40B4-BE49-F238E27FC236}">
                <a16:creationId xmlns:a16="http://schemas.microsoft.com/office/drawing/2014/main" id="{A2828FA7-16EB-4FE1-987C-0A921A16F162}"/>
              </a:ext>
            </a:extLst>
          </p:cNvPr>
          <p:cNvSpPr txBox="1"/>
          <p:nvPr/>
        </p:nvSpPr>
        <p:spPr>
          <a:xfrm>
            <a:off x="586930" y="21627314"/>
            <a:ext cx="9518073" cy="1107996"/>
          </a:xfrm>
          <a:prstGeom prst="rect">
            <a:avLst/>
          </a:prstGeom>
          <a:noFill/>
        </p:spPr>
        <p:txBody>
          <a:bodyPr wrap="square" rtlCol="0">
            <a:spAutoFit/>
          </a:bodyPr>
          <a:lstStyle/>
          <a:p>
            <a:r>
              <a:rPr lang="en-US" sz="6600" dirty="0">
                <a:solidFill>
                  <a:srgbClr val="31092D"/>
                </a:solidFill>
                <a:latin typeface="MillerBanner Black" panose="02000504090000020003" pitchFamily="50" charset="0"/>
              </a:rPr>
              <a:t>Extra results</a:t>
            </a:r>
          </a:p>
        </p:txBody>
      </p:sp>
      <p:sp>
        <p:nvSpPr>
          <p:cNvPr id="16" name="TextBox 15">
            <a:extLst>
              <a:ext uri="{FF2B5EF4-FFF2-40B4-BE49-F238E27FC236}">
                <a16:creationId xmlns:a16="http://schemas.microsoft.com/office/drawing/2014/main" id="{DA8FA433-B487-4C5D-ACDF-5ECBFFDA7486}"/>
              </a:ext>
            </a:extLst>
          </p:cNvPr>
          <p:cNvSpPr txBox="1"/>
          <p:nvPr/>
        </p:nvSpPr>
        <p:spPr>
          <a:xfrm>
            <a:off x="2337019" y="1759440"/>
            <a:ext cx="5760027" cy="461665"/>
          </a:xfrm>
          <a:prstGeom prst="rect">
            <a:avLst/>
          </a:prstGeom>
          <a:noFill/>
        </p:spPr>
        <p:txBody>
          <a:bodyPr wrap="square" rtlCol="0">
            <a:spAutoFit/>
          </a:bodyPr>
          <a:lstStyle/>
          <a:p>
            <a:r>
              <a:rPr lang="en-US" sz="2400" b="1" dirty="0">
                <a:solidFill>
                  <a:schemeClr val="bg1">
                    <a:lumMod val="65000"/>
                  </a:schemeClr>
                </a:solidFill>
                <a:latin typeface="Segoe UI" panose="020B0502040204020203" pitchFamily="34" charset="0"/>
                <a:cs typeface="Segoe UI" panose="020B0502040204020203" pitchFamily="34" charset="0"/>
              </a:rPr>
              <a:t>PRESENTER</a:t>
            </a:r>
          </a:p>
        </p:txBody>
      </p:sp>
      <p:sp>
        <p:nvSpPr>
          <p:cNvPr id="17" name="TextBox 16">
            <a:extLst>
              <a:ext uri="{FF2B5EF4-FFF2-40B4-BE49-F238E27FC236}">
                <a16:creationId xmlns:a16="http://schemas.microsoft.com/office/drawing/2014/main" id="{C2D3B809-9BA6-469D-9DD0-E6C31E9578E7}"/>
              </a:ext>
            </a:extLst>
          </p:cNvPr>
          <p:cNvSpPr txBox="1"/>
          <p:nvPr/>
        </p:nvSpPr>
        <p:spPr>
          <a:xfrm>
            <a:off x="2337018" y="2158392"/>
            <a:ext cx="5760027" cy="1015663"/>
          </a:xfrm>
          <a:prstGeom prst="rect">
            <a:avLst/>
          </a:prstGeom>
          <a:noFill/>
        </p:spPr>
        <p:txBody>
          <a:bodyPr wrap="square" rtlCol="0">
            <a:spAutoFit/>
          </a:bodyPr>
          <a:lstStyle/>
          <a:p>
            <a:r>
              <a:rPr lang="en-US" sz="6000" b="1" dirty="0">
                <a:solidFill>
                  <a:srgbClr val="31092D"/>
                </a:solidFill>
                <a:latin typeface="Segoe UI" panose="020B0502040204020203" pitchFamily="34" charset="0"/>
                <a:ea typeface="Segoe UI Black" panose="020B0A02040204020203" pitchFamily="34" charset="0"/>
                <a:cs typeface="Segoe UI" panose="020B0502040204020203" pitchFamily="34" charset="0"/>
              </a:rPr>
              <a:t>Lem</a:t>
            </a:r>
            <a:r>
              <a:rPr lang="en-US" sz="6000" b="1" dirty="0">
                <a:solidFill>
                  <a:srgbClr val="31092D"/>
                </a:solidFill>
                <a:latin typeface="Segoe UI" panose="020B0502040204020203" pitchFamily="34" charset="0"/>
                <a:cs typeface="Segoe UI" panose="020B0502040204020203" pitchFamily="34" charset="0"/>
              </a:rPr>
              <a:t> </a:t>
            </a:r>
            <a:r>
              <a:rPr lang="en-US" sz="6000" dirty="0">
                <a:solidFill>
                  <a:srgbClr val="31092D"/>
                </a:solidFill>
                <a:latin typeface="Segoe UI Light" panose="020B0502040204020203" pitchFamily="34" charset="0"/>
                <a:cs typeface="Segoe UI Light" panose="020B0502040204020203" pitchFamily="34" charset="0"/>
              </a:rPr>
              <a:t>Hewitt</a:t>
            </a:r>
          </a:p>
        </p:txBody>
      </p:sp>
      <p:sp>
        <p:nvSpPr>
          <p:cNvPr id="18" name="TextBox 17">
            <a:extLst>
              <a:ext uri="{FF2B5EF4-FFF2-40B4-BE49-F238E27FC236}">
                <a16:creationId xmlns:a16="http://schemas.microsoft.com/office/drawing/2014/main" id="{73E1EEA0-C816-434F-9E46-71E646368705}"/>
              </a:ext>
            </a:extLst>
          </p:cNvPr>
          <p:cNvSpPr txBox="1"/>
          <p:nvPr/>
        </p:nvSpPr>
        <p:spPr>
          <a:xfrm>
            <a:off x="32270700" y="30902974"/>
            <a:ext cx="16122316" cy="1015663"/>
          </a:xfrm>
          <a:prstGeom prst="rect">
            <a:avLst/>
          </a:prstGeom>
          <a:noFill/>
        </p:spPr>
        <p:txBody>
          <a:bodyPr wrap="square" rtlCol="0">
            <a:spAutoFit/>
          </a:bodyPr>
          <a:lstStyle/>
          <a:p>
            <a:pPr algn="r"/>
            <a:r>
              <a:rPr lang="en-US" sz="6000" dirty="0">
                <a:latin typeface="Rift Soft Light" panose="00000400000000000000" pitchFamily="50" charset="0"/>
              </a:rPr>
              <a:t>LEM HEWITT,  Phillip Merman, Ted crisp, veronica palmer</a:t>
            </a:r>
          </a:p>
        </p:txBody>
      </p:sp>
      <p:sp>
        <p:nvSpPr>
          <p:cNvPr id="2" name="TextBox 1">
            <a:extLst>
              <a:ext uri="{FF2B5EF4-FFF2-40B4-BE49-F238E27FC236}">
                <a16:creationId xmlns:a16="http://schemas.microsoft.com/office/drawing/2014/main" id="{0F7FFB07-8DE4-4252-A036-536551FF354E}"/>
              </a:ext>
            </a:extLst>
          </p:cNvPr>
          <p:cNvSpPr txBox="1"/>
          <p:nvPr/>
        </p:nvSpPr>
        <p:spPr>
          <a:xfrm>
            <a:off x="586930" y="5753100"/>
            <a:ext cx="9518073" cy="1846659"/>
          </a:xfrm>
          <a:prstGeom prst="rect">
            <a:avLst/>
          </a:prstGeom>
          <a:noFill/>
        </p:spPr>
        <p:txBody>
          <a:bodyPr wrap="square" rtlCol="0">
            <a:spAutoFit/>
          </a:bodyPr>
          <a:lstStyle/>
          <a:p>
            <a:r>
              <a:rPr lang="en-US" sz="3200" b="1" dirty="0">
                <a:latin typeface="Segoe UI" panose="020B0502040204020203" pitchFamily="34" charset="0"/>
                <a:cs typeface="Segoe UI" panose="020B0502040204020203" pitchFamily="34" charset="0"/>
              </a:rPr>
              <a:t>Who cares?</a:t>
            </a:r>
            <a:r>
              <a:rPr lang="en-US" sz="3200" dirty="0">
                <a:latin typeface="Segoe UI" panose="020B0502040204020203" pitchFamily="34" charset="0"/>
                <a:cs typeface="Segoe UI" panose="020B0502040204020203" pitchFamily="34" charset="0"/>
              </a:rPr>
              <a:t> Explain why your study matters in the fastest, most brutal way possible (feel free to add graphics!).</a:t>
            </a:r>
            <a:endParaRPr lang="en-US" sz="3200" b="1" dirty="0">
              <a:latin typeface="Segoe UI" panose="020B0502040204020203" pitchFamily="34" charset="0"/>
              <a:cs typeface="Segoe UI" panose="020B0502040204020203" pitchFamily="34" charset="0"/>
            </a:endParaRPr>
          </a:p>
          <a:p>
            <a:endParaRPr lang="en-US" dirty="0"/>
          </a:p>
        </p:txBody>
      </p:sp>
      <p:sp>
        <p:nvSpPr>
          <p:cNvPr id="24" name="TextBox 23">
            <a:extLst>
              <a:ext uri="{FF2B5EF4-FFF2-40B4-BE49-F238E27FC236}">
                <a16:creationId xmlns:a16="http://schemas.microsoft.com/office/drawing/2014/main" id="{E059BC32-6FA7-44A0-8A2B-1B3D80B3204E}"/>
              </a:ext>
            </a:extLst>
          </p:cNvPr>
          <p:cNvSpPr txBox="1"/>
          <p:nvPr/>
        </p:nvSpPr>
        <p:spPr>
          <a:xfrm>
            <a:off x="586929" y="22915785"/>
            <a:ext cx="9518073" cy="1077218"/>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Assume they already read your punchline, and now include a little extra detail.</a:t>
            </a:r>
          </a:p>
        </p:txBody>
      </p:sp>
      <p:pic>
        <p:nvPicPr>
          <p:cNvPr id="4098" name="Picture 2" descr="Image result for Lem Hewitt">
            <a:extLst>
              <a:ext uri="{FF2B5EF4-FFF2-40B4-BE49-F238E27FC236}">
                <a16:creationId xmlns:a16="http://schemas.microsoft.com/office/drawing/2014/main" id="{31C12700-1021-46A0-ADDE-576F8C44A6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280"/>
          <a:stretch/>
        </p:blipFill>
        <p:spPr bwMode="auto">
          <a:xfrm>
            <a:off x="748146" y="1827961"/>
            <a:ext cx="1302327" cy="1202327"/>
          </a:xfrm>
          <a:prstGeom prst="rect">
            <a:avLst/>
          </a:prstGeom>
          <a:noFill/>
          <a:ln>
            <a:solidFill>
              <a:srgbClr val="31092D"/>
            </a:solidFill>
          </a:ln>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97B40439-B93D-4D5F-B56E-411D544142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25900" y="14375032"/>
            <a:ext cx="28369382" cy="12817492"/>
          </a:xfrm>
          <a:prstGeom prst="rect">
            <a:avLst/>
          </a:prstGeom>
        </p:spPr>
      </p:pic>
      <p:grpSp>
        <p:nvGrpSpPr>
          <p:cNvPr id="33" name="Group 32">
            <a:extLst>
              <a:ext uri="{FF2B5EF4-FFF2-40B4-BE49-F238E27FC236}">
                <a16:creationId xmlns:a16="http://schemas.microsoft.com/office/drawing/2014/main" id="{F2F1A311-7EEA-4AAC-B71B-E1ECC016BD88}"/>
              </a:ext>
            </a:extLst>
          </p:cNvPr>
          <p:cNvGrpSpPr/>
          <p:nvPr/>
        </p:nvGrpSpPr>
        <p:grpSpPr>
          <a:xfrm>
            <a:off x="14275675" y="29440994"/>
            <a:ext cx="3238740" cy="2713630"/>
            <a:chOff x="20817015" y="29440994"/>
            <a:chExt cx="3238740" cy="2713630"/>
          </a:xfrm>
        </p:grpSpPr>
        <p:sp>
          <p:nvSpPr>
            <p:cNvPr id="34" name="Rectangle: Top Corners Rounded 33">
              <a:extLst>
                <a:ext uri="{FF2B5EF4-FFF2-40B4-BE49-F238E27FC236}">
                  <a16:creationId xmlns:a16="http://schemas.microsoft.com/office/drawing/2014/main" id="{135AA4A1-3E8C-45A7-A496-BCA6E3F59FD3}"/>
                </a:ext>
              </a:extLst>
            </p:cNvPr>
            <p:cNvSpPr/>
            <p:nvPr/>
          </p:nvSpPr>
          <p:spPr>
            <a:xfrm rot="16200000">
              <a:off x="21143159" y="29114850"/>
              <a:ext cx="2586451" cy="3238740"/>
            </a:xfrm>
            <a:prstGeom prst="round2SameRect">
              <a:avLst/>
            </a:prstGeom>
            <a:solidFill>
              <a:srgbClr val="310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34">
              <a:extLst>
                <a:ext uri="{FF2B5EF4-FFF2-40B4-BE49-F238E27FC236}">
                  <a16:creationId xmlns:a16="http://schemas.microsoft.com/office/drawing/2014/main" id="{FDA6A10C-D63D-4D00-897F-87F7122F1A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867814" y="29620861"/>
              <a:ext cx="529537" cy="529537"/>
            </a:xfrm>
            <a:prstGeom prst="rect">
              <a:avLst/>
            </a:prstGeom>
          </p:spPr>
        </p:pic>
        <p:sp>
          <p:nvSpPr>
            <p:cNvPr id="36" name="TextBox 35">
              <a:extLst>
                <a:ext uri="{FF2B5EF4-FFF2-40B4-BE49-F238E27FC236}">
                  <a16:creationId xmlns:a16="http://schemas.microsoft.com/office/drawing/2014/main" id="{F6554669-98E2-4371-903E-F541C2EF354B}"/>
                </a:ext>
              </a:extLst>
            </p:cNvPr>
            <p:cNvSpPr txBox="1"/>
            <p:nvPr/>
          </p:nvSpPr>
          <p:spPr>
            <a:xfrm rot="5400000">
              <a:off x="20273133" y="31034289"/>
              <a:ext cx="1779005" cy="461665"/>
            </a:xfrm>
            <a:prstGeom prst="rect">
              <a:avLst/>
            </a:prstGeom>
            <a:noFill/>
          </p:spPr>
          <p:txBody>
            <a:bodyPr wrap="square" rtlCol="0">
              <a:spAutoFit/>
            </a:bodyPr>
            <a:lstStyle/>
            <a:p>
              <a:r>
                <a:rPr lang="en-US" sz="2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PrePrint</a:t>
              </a:r>
              <a:endParaRPr lang="en-US" sz="2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pic>
        <p:nvPicPr>
          <p:cNvPr id="31" name="Graphic 30">
            <a:extLst>
              <a:ext uri="{FF2B5EF4-FFF2-40B4-BE49-F238E27FC236}">
                <a16:creationId xmlns:a16="http://schemas.microsoft.com/office/drawing/2014/main" id="{B7C50926-842C-4D58-83CC-A88CA5B1EF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01407" y="29580222"/>
            <a:ext cx="2317395" cy="2317395"/>
          </a:xfrm>
          <a:prstGeom prst="rect">
            <a:avLst/>
          </a:prstGeom>
        </p:spPr>
      </p:pic>
      <p:sp>
        <p:nvSpPr>
          <p:cNvPr id="32" name="Rectangle 31">
            <a:extLst>
              <a:ext uri="{FF2B5EF4-FFF2-40B4-BE49-F238E27FC236}">
                <a16:creationId xmlns:a16="http://schemas.microsoft.com/office/drawing/2014/main" id="{3243E67C-BD27-47D9-84CC-43CBC2920FEA}"/>
              </a:ext>
            </a:extLst>
          </p:cNvPr>
          <p:cNvSpPr/>
          <p:nvPr/>
        </p:nvSpPr>
        <p:spPr>
          <a:xfrm>
            <a:off x="748146" y="10266218"/>
            <a:ext cx="3823844" cy="1399309"/>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3200" b="1" dirty="0">
                <a:solidFill>
                  <a:srgbClr val="31092D"/>
                </a:solidFill>
                <a:latin typeface="Segoe UI" panose="020B0502040204020203" pitchFamily="34" charset="0"/>
                <a:cs typeface="Segoe UI" panose="020B0502040204020203" pitchFamily="34" charset="0"/>
              </a:rPr>
              <a:t>N=564</a:t>
            </a:r>
            <a:br>
              <a:rPr lang="en-US" sz="2000" dirty="0">
                <a:solidFill>
                  <a:srgbClr val="31092D"/>
                </a:solidFill>
                <a:latin typeface="Segoe UI" panose="020B0502040204020203" pitchFamily="34" charset="0"/>
                <a:cs typeface="Segoe UI" panose="020B0502040204020203" pitchFamily="34" charset="0"/>
              </a:rPr>
            </a:br>
            <a:r>
              <a:rPr lang="en-US" sz="2000" dirty="0">
                <a:solidFill>
                  <a:srgbClr val="31092D"/>
                </a:solidFill>
                <a:latin typeface="Segoe UI" panose="020B0502040204020203" pitchFamily="34" charset="0"/>
                <a:cs typeface="Segoe UI" panose="020B0502040204020203" pitchFamily="34" charset="0"/>
              </a:rPr>
              <a:t>Adult full-time workers</a:t>
            </a:r>
          </a:p>
        </p:txBody>
      </p:sp>
      <p:sp>
        <p:nvSpPr>
          <p:cNvPr id="40" name="Rectangle 39">
            <a:extLst>
              <a:ext uri="{FF2B5EF4-FFF2-40B4-BE49-F238E27FC236}">
                <a16:creationId xmlns:a16="http://schemas.microsoft.com/office/drawing/2014/main" id="{9BEE7249-C1B0-4717-A7DE-03A7756E6275}"/>
              </a:ext>
            </a:extLst>
          </p:cNvPr>
          <p:cNvSpPr/>
          <p:nvPr/>
        </p:nvSpPr>
        <p:spPr>
          <a:xfrm>
            <a:off x="748146" y="12136582"/>
            <a:ext cx="3823844" cy="2115494"/>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2000" b="1" dirty="0">
                <a:solidFill>
                  <a:srgbClr val="31092D"/>
                </a:solidFill>
                <a:latin typeface="Segoe UI" panose="020B0502040204020203" pitchFamily="34" charset="0"/>
                <a:cs typeface="Segoe UI" panose="020B0502040204020203" pitchFamily="34" charset="0"/>
              </a:rPr>
              <a:t>EXPERIMENT GROUP</a:t>
            </a:r>
          </a:p>
          <a:p>
            <a:r>
              <a:rPr lang="en-US" sz="2000" dirty="0">
                <a:solidFill>
                  <a:srgbClr val="31092D"/>
                </a:solidFill>
                <a:latin typeface="Segoe UI" panose="020B0502040204020203" pitchFamily="34" charset="0"/>
                <a:cs typeface="Segoe UI" panose="020B0502040204020203" pitchFamily="34" charset="0"/>
              </a:rPr>
              <a:t>Given iPod Touch’s with a special app that pings them throughout the day with quick surveys.</a:t>
            </a:r>
            <a:endParaRPr lang="en-US" sz="2800" dirty="0">
              <a:solidFill>
                <a:srgbClr val="31092D"/>
              </a:solidFill>
              <a:latin typeface="Segoe UI" panose="020B0502040204020203" pitchFamily="34" charset="0"/>
              <a:cs typeface="Segoe UI" panose="020B0502040204020203" pitchFamily="34" charset="0"/>
            </a:endParaRPr>
          </a:p>
        </p:txBody>
      </p:sp>
      <p:sp>
        <p:nvSpPr>
          <p:cNvPr id="42" name="Oval 41">
            <a:extLst>
              <a:ext uri="{FF2B5EF4-FFF2-40B4-BE49-F238E27FC236}">
                <a16:creationId xmlns:a16="http://schemas.microsoft.com/office/drawing/2014/main" id="{50DFFFFA-02D3-4598-A3AF-7AF088BCD6B5}"/>
              </a:ext>
            </a:extLst>
          </p:cNvPr>
          <p:cNvSpPr/>
          <p:nvPr/>
        </p:nvSpPr>
        <p:spPr>
          <a:xfrm>
            <a:off x="5520931" y="12420601"/>
            <a:ext cx="3276115" cy="15378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rgbClr val="31092D"/>
                </a:solidFill>
                <a:latin typeface="Segoe UI" panose="020B0502040204020203" pitchFamily="34" charset="0"/>
                <a:cs typeface="Segoe UI" panose="020B0502040204020203" pitchFamily="34" charset="0"/>
              </a:rPr>
              <a:t>Wait list</a:t>
            </a:r>
            <a:r>
              <a:rPr lang="en-US" sz="2000" dirty="0">
                <a:solidFill>
                  <a:srgbClr val="31092D"/>
                </a:solidFill>
                <a:latin typeface="Segoe UI" panose="020B0502040204020203" pitchFamily="34" charset="0"/>
                <a:cs typeface="Segoe UI" panose="020B0502040204020203" pitchFamily="34" charset="0"/>
              </a:rPr>
              <a:t> </a:t>
            </a:r>
            <a:br>
              <a:rPr lang="en-US" sz="2000" dirty="0">
                <a:solidFill>
                  <a:srgbClr val="31092D"/>
                </a:solidFill>
                <a:latin typeface="Segoe UI" panose="020B0502040204020203" pitchFamily="34" charset="0"/>
                <a:cs typeface="Segoe UI" panose="020B0502040204020203" pitchFamily="34" charset="0"/>
              </a:rPr>
            </a:br>
            <a:r>
              <a:rPr lang="en-US" sz="2000" dirty="0">
                <a:solidFill>
                  <a:srgbClr val="31092D"/>
                </a:solidFill>
                <a:latin typeface="Segoe UI" panose="020B0502040204020203" pitchFamily="34" charset="0"/>
                <a:cs typeface="Segoe UI" panose="020B0502040204020203" pitchFamily="34" charset="0"/>
              </a:rPr>
              <a:t>(CONTROL GROUP)</a:t>
            </a:r>
          </a:p>
        </p:txBody>
      </p:sp>
      <p:sp>
        <p:nvSpPr>
          <p:cNvPr id="44" name="Rectangle 43">
            <a:extLst>
              <a:ext uri="{FF2B5EF4-FFF2-40B4-BE49-F238E27FC236}">
                <a16:creationId xmlns:a16="http://schemas.microsoft.com/office/drawing/2014/main" id="{B04ED71A-761D-4452-B88E-C4683A3EE123}"/>
              </a:ext>
            </a:extLst>
          </p:cNvPr>
          <p:cNvSpPr/>
          <p:nvPr/>
        </p:nvSpPr>
        <p:spPr>
          <a:xfrm>
            <a:off x="748146" y="14729154"/>
            <a:ext cx="3823844" cy="2371665"/>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2000" b="1" dirty="0">
                <a:solidFill>
                  <a:srgbClr val="31092D"/>
                </a:solidFill>
                <a:latin typeface="Segoe UI" panose="020B0502040204020203" pitchFamily="34" charset="0"/>
                <a:ea typeface="Segoe UI Black" panose="020B0A02040204020203" pitchFamily="34" charset="0"/>
                <a:cs typeface="Segoe UI" panose="020B0502040204020203" pitchFamily="34" charset="0"/>
              </a:rPr>
              <a:t>Mood Survey </a:t>
            </a:r>
            <a:r>
              <a:rPr lang="en-US" sz="2000" dirty="0">
                <a:solidFill>
                  <a:srgbClr val="31092D"/>
                </a:solidFill>
                <a:latin typeface="Segoe UI" panose="020B0502040204020203" pitchFamily="34" charset="0"/>
                <a:ea typeface="Segoe UI Black" panose="020B0A02040204020203" pitchFamily="34" charset="0"/>
                <a:cs typeface="Segoe UI" panose="020B0502040204020203" pitchFamily="34" charset="0"/>
              </a:rPr>
              <a:t>(4x per day)</a:t>
            </a:r>
          </a:p>
          <a:p>
            <a:r>
              <a:rPr lang="en-US" sz="2000" dirty="0">
                <a:solidFill>
                  <a:srgbClr val="31092D"/>
                </a:solidFill>
                <a:latin typeface="Segoe UI" panose="020B0502040204020203" pitchFamily="34" charset="0"/>
                <a:ea typeface="Segoe UI Black" panose="020B0A02040204020203" pitchFamily="34" charset="0"/>
                <a:cs typeface="Segoe UI" panose="020B0502040204020203" pitchFamily="34" charset="0"/>
              </a:rPr>
              <a:t>Participants notified by the iPod at random times to take a short mood survey assessing current mood and attention.</a:t>
            </a:r>
          </a:p>
        </p:txBody>
      </p:sp>
      <p:sp>
        <p:nvSpPr>
          <p:cNvPr id="46" name="Rectangle 45">
            <a:extLst>
              <a:ext uri="{FF2B5EF4-FFF2-40B4-BE49-F238E27FC236}">
                <a16:creationId xmlns:a16="http://schemas.microsoft.com/office/drawing/2014/main" id="{91A3A58F-3950-4532-A4F9-91D14ACD1771}"/>
              </a:ext>
            </a:extLst>
          </p:cNvPr>
          <p:cNvSpPr/>
          <p:nvPr/>
        </p:nvSpPr>
        <p:spPr>
          <a:xfrm>
            <a:off x="5279618" y="14729154"/>
            <a:ext cx="3758739" cy="2371665"/>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2000" b="1" dirty="0">
                <a:solidFill>
                  <a:srgbClr val="31092D"/>
                </a:solidFill>
                <a:latin typeface="Segoe UI" panose="020B0502040204020203" pitchFamily="34" charset="0"/>
                <a:cs typeface="Segoe UI" panose="020B0502040204020203" pitchFamily="34" charset="0"/>
              </a:rPr>
              <a:t>End-of-week Survey</a:t>
            </a:r>
          </a:p>
          <a:p>
            <a:r>
              <a:rPr lang="en-US" sz="2000" dirty="0">
                <a:solidFill>
                  <a:srgbClr val="31092D"/>
                </a:solidFill>
                <a:latin typeface="Segoe UI" panose="020B0502040204020203" pitchFamily="34" charset="0"/>
                <a:cs typeface="Segoe UI" panose="020B0502040204020203" pitchFamily="34" charset="0"/>
              </a:rPr>
              <a:t>Assessed overall performance for the week.</a:t>
            </a:r>
          </a:p>
        </p:txBody>
      </p:sp>
      <p:sp>
        <p:nvSpPr>
          <p:cNvPr id="48" name="Rectangle 47">
            <a:extLst>
              <a:ext uri="{FF2B5EF4-FFF2-40B4-BE49-F238E27FC236}">
                <a16:creationId xmlns:a16="http://schemas.microsoft.com/office/drawing/2014/main" id="{E8004469-7FB8-45CE-AF5D-D358969C3768}"/>
              </a:ext>
            </a:extLst>
          </p:cNvPr>
          <p:cNvSpPr/>
          <p:nvPr/>
        </p:nvSpPr>
        <p:spPr>
          <a:xfrm>
            <a:off x="748146" y="18357597"/>
            <a:ext cx="8290211" cy="1578623"/>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2000" b="1" dirty="0">
                <a:solidFill>
                  <a:srgbClr val="31092D"/>
                </a:solidFill>
                <a:latin typeface="Segoe UI" panose="020B0502040204020203" pitchFamily="34" charset="0"/>
                <a:cs typeface="Segoe UI" panose="020B0502040204020203" pitchFamily="34" charset="0"/>
              </a:rPr>
              <a:t>HLM analysis</a:t>
            </a:r>
          </a:p>
          <a:p>
            <a:r>
              <a:rPr lang="en-US" sz="2000" dirty="0">
                <a:solidFill>
                  <a:srgbClr val="31092D"/>
                </a:solidFill>
                <a:latin typeface="Segoe UI" panose="020B0502040204020203" pitchFamily="34" charset="0"/>
                <a:cs typeface="Segoe UI" panose="020B0502040204020203" pitchFamily="34" charset="0"/>
              </a:rPr>
              <a:t>Used to relate within-person mood to differences in performance.</a:t>
            </a:r>
          </a:p>
        </p:txBody>
      </p:sp>
      <p:cxnSp>
        <p:nvCxnSpPr>
          <p:cNvPr id="53" name="Straight Arrow Connector 52">
            <a:extLst>
              <a:ext uri="{FF2B5EF4-FFF2-40B4-BE49-F238E27FC236}">
                <a16:creationId xmlns:a16="http://schemas.microsoft.com/office/drawing/2014/main" id="{6B8CCD92-AB16-489F-AEA1-7CEAC4158FA9}"/>
              </a:ext>
            </a:extLst>
          </p:cNvPr>
          <p:cNvCxnSpPr>
            <a:cxnSpLocks/>
            <a:stCxn id="32" idx="2"/>
            <a:endCxn id="40" idx="0"/>
          </p:cNvCxnSpPr>
          <p:nvPr/>
        </p:nvCxnSpPr>
        <p:spPr>
          <a:xfrm>
            <a:off x="2660068" y="11665527"/>
            <a:ext cx="0" cy="471055"/>
          </a:xfrm>
          <a:prstGeom prst="straightConnector1">
            <a:avLst/>
          </a:prstGeom>
          <a:ln w="76200">
            <a:solidFill>
              <a:srgbClr val="31092D"/>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338E854-827E-4D3D-871E-08F16FD9E8F9}"/>
              </a:ext>
            </a:extLst>
          </p:cNvPr>
          <p:cNvCxnSpPr>
            <a:cxnSpLocks/>
            <a:stCxn id="40" idx="2"/>
            <a:endCxn id="44" idx="0"/>
          </p:cNvCxnSpPr>
          <p:nvPr/>
        </p:nvCxnSpPr>
        <p:spPr>
          <a:xfrm>
            <a:off x="2660068" y="14252076"/>
            <a:ext cx="0" cy="477078"/>
          </a:xfrm>
          <a:prstGeom prst="straightConnector1">
            <a:avLst/>
          </a:prstGeom>
          <a:ln w="76200">
            <a:solidFill>
              <a:srgbClr val="31092D"/>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939F13A-EDA1-4A06-B97E-AEC3F374F425}"/>
              </a:ext>
            </a:extLst>
          </p:cNvPr>
          <p:cNvCxnSpPr>
            <a:cxnSpLocks/>
            <a:stCxn id="40" idx="3"/>
            <a:endCxn id="42" idx="2"/>
          </p:cNvCxnSpPr>
          <p:nvPr/>
        </p:nvCxnSpPr>
        <p:spPr>
          <a:xfrm flipV="1">
            <a:off x="4571990" y="13189528"/>
            <a:ext cx="948941" cy="4801"/>
          </a:xfrm>
          <a:prstGeom prst="straightConnector1">
            <a:avLst/>
          </a:prstGeom>
          <a:ln w="762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84EEC59-145D-4570-8AFF-910B5EBF4CBE}"/>
              </a:ext>
            </a:extLst>
          </p:cNvPr>
          <p:cNvCxnSpPr>
            <a:stCxn id="44" idx="3"/>
            <a:endCxn id="46" idx="1"/>
          </p:cNvCxnSpPr>
          <p:nvPr/>
        </p:nvCxnSpPr>
        <p:spPr>
          <a:xfrm>
            <a:off x="4571990" y="15914987"/>
            <a:ext cx="707628" cy="0"/>
          </a:xfrm>
          <a:prstGeom prst="straightConnector1">
            <a:avLst/>
          </a:prstGeom>
          <a:ln w="76200">
            <a:solidFill>
              <a:srgbClr val="31092D"/>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E3B8EC06-022B-48F9-97EC-872DB06DF503}"/>
              </a:ext>
            </a:extLst>
          </p:cNvPr>
          <p:cNvCxnSpPr>
            <a:stCxn id="46" idx="2"/>
            <a:endCxn id="48" idx="0"/>
          </p:cNvCxnSpPr>
          <p:nvPr/>
        </p:nvCxnSpPr>
        <p:spPr>
          <a:xfrm rot="5400000">
            <a:off x="5397731" y="16596340"/>
            <a:ext cx="1256778" cy="2265736"/>
          </a:xfrm>
          <a:prstGeom prst="bentConnector3">
            <a:avLst/>
          </a:prstGeom>
          <a:ln w="76200">
            <a:solidFill>
              <a:srgbClr val="31092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9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E6F00AA-0924-4D50-8803-21DFD987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652" y="6129019"/>
            <a:ext cx="36765947" cy="18279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1A008D-310D-4E72-ACA7-82E6883F44D0}"/>
              </a:ext>
            </a:extLst>
          </p:cNvPr>
          <p:cNvSpPr txBox="1"/>
          <p:nvPr/>
        </p:nvSpPr>
        <p:spPr>
          <a:xfrm>
            <a:off x="6673572" y="1501519"/>
            <a:ext cx="36735027" cy="4154984"/>
          </a:xfrm>
          <a:prstGeom prst="rect">
            <a:avLst/>
          </a:prstGeom>
          <a:noFill/>
        </p:spPr>
        <p:txBody>
          <a:bodyPr wrap="square" rtlCol="0">
            <a:spAutoFit/>
          </a:bodyPr>
          <a:lstStyle/>
          <a:p>
            <a:r>
              <a:rPr lang="en-US" sz="26400" b="1" dirty="0">
                <a:solidFill>
                  <a:schemeClr val="bg1"/>
                </a:solidFill>
                <a:latin typeface="Titular" panose="00000500000000000000" pitchFamily="50" charset="0"/>
              </a:rPr>
              <a:t>Average global temperature 1850 – 2018</a:t>
            </a:r>
          </a:p>
        </p:txBody>
      </p:sp>
      <p:pic>
        <p:nvPicPr>
          <p:cNvPr id="5" name="Graphic 4">
            <a:extLst>
              <a:ext uri="{FF2B5EF4-FFF2-40B4-BE49-F238E27FC236}">
                <a16:creationId xmlns:a16="http://schemas.microsoft.com/office/drawing/2014/main" id="{14FEFF65-FBD0-4C74-8C6E-C493D4B791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30143" y="27865137"/>
            <a:ext cx="2378455" cy="2378455"/>
          </a:xfrm>
          <a:prstGeom prst="rect">
            <a:avLst/>
          </a:prstGeom>
        </p:spPr>
      </p:pic>
      <p:sp>
        <p:nvSpPr>
          <p:cNvPr id="6" name="TextBox 5">
            <a:extLst>
              <a:ext uri="{FF2B5EF4-FFF2-40B4-BE49-F238E27FC236}">
                <a16:creationId xmlns:a16="http://schemas.microsoft.com/office/drawing/2014/main" id="{1F391B6E-51F4-4E50-BB0F-6C51DE672525}"/>
              </a:ext>
            </a:extLst>
          </p:cNvPr>
          <p:cNvSpPr txBox="1"/>
          <p:nvPr/>
        </p:nvSpPr>
        <p:spPr>
          <a:xfrm>
            <a:off x="14785724" y="27519172"/>
            <a:ext cx="25947541" cy="3046988"/>
          </a:xfrm>
          <a:prstGeom prst="rect">
            <a:avLst/>
          </a:prstGeom>
          <a:noFill/>
        </p:spPr>
        <p:txBody>
          <a:bodyPr wrap="square" rtlCol="0">
            <a:spAutoFit/>
          </a:bodyPr>
          <a:lstStyle/>
          <a:p>
            <a:pPr algn="r"/>
            <a:r>
              <a:rPr lang="en-US" sz="9600" b="1" dirty="0">
                <a:solidFill>
                  <a:srgbClr val="6B6B6B"/>
                </a:solidFill>
                <a:latin typeface="Rift Soft Light" panose="00000400000000000000" pitchFamily="50" charset="0"/>
              </a:rPr>
              <a:t>ED HAWKINS</a:t>
            </a:r>
            <a:br>
              <a:rPr lang="en-US" sz="9600" b="1" dirty="0">
                <a:solidFill>
                  <a:srgbClr val="6B6B6B"/>
                </a:solidFill>
                <a:latin typeface="Rift Soft Light" panose="00000400000000000000" pitchFamily="50" charset="0"/>
              </a:rPr>
            </a:br>
            <a:r>
              <a:rPr lang="en-US" sz="9600" dirty="0">
                <a:solidFill>
                  <a:srgbClr val="6B6B6B"/>
                </a:solidFill>
                <a:latin typeface="Rift Soft Light" panose="00000400000000000000" pitchFamily="50" charset="0"/>
              </a:rPr>
              <a:t>SHOWYOURSTRIPES.INFO</a:t>
            </a:r>
          </a:p>
        </p:txBody>
      </p:sp>
    </p:spTree>
    <p:extLst>
      <p:ext uri="{BB962C8B-B14F-4D97-AF65-F5344CB8AC3E}">
        <p14:creationId xmlns:p14="http://schemas.microsoft.com/office/powerpoint/2010/main" val="1802163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9474939" y="0"/>
            <a:ext cx="9985073"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EC86DA8B-8163-4552-8FA4-435C18CFF2A9}"/>
              </a:ext>
            </a:extLst>
          </p:cNvPr>
          <p:cNvSpPr/>
          <p:nvPr/>
        </p:nvSpPr>
        <p:spPr>
          <a:xfrm>
            <a:off x="-1" y="0"/>
            <a:ext cx="1157151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991018" y="2094383"/>
            <a:ext cx="25976634" cy="10767172"/>
          </a:xfrm>
        </p:spPr>
        <p:txBody>
          <a:bodyPr anchor="t">
            <a:noAutofit/>
          </a:bodyPr>
          <a:lstStyle/>
          <a:p>
            <a:pPr algn="l">
              <a:lnSpc>
                <a:spcPct val="150000"/>
              </a:lnSpc>
            </a:pP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Main finding</a:t>
            </a:r>
            <a:r>
              <a:rPr lang="en-US" sz="12500" dirty="0">
                <a:solidFill>
                  <a:schemeClr val="bg1"/>
                </a:solidFill>
                <a:latin typeface="Lato" panose="020F0502020204030203" pitchFamily="34" charset="0"/>
                <a:ea typeface="Segoe UI Black" panose="020B0A02040204020203" pitchFamily="34" charset="0"/>
                <a:cs typeface="Segoe UI" panose="020B0502040204020203" pitchFamily="34" charset="0"/>
              </a:rPr>
              <a:t> goes here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translated into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plain English</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Emphasize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1010509" y="5926681"/>
            <a:ext cx="9563989" cy="19974571"/>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BACKGROUND: Who cares?</a:t>
            </a:r>
            <a:r>
              <a:rPr lang="en-US" sz="3600" dirty="0">
                <a:latin typeface="Lato" panose="020F0502020204030203" pitchFamily="34" charset="0"/>
                <a:cs typeface="Segoe UI" panose="020B0502040204020203" pitchFamily="34" charset="0"/>
              </a:rPr>
              <a:t> Explain why your study matters in the fastest, most brutal way possible (feel free to add graphics!).</a:t>
            </a: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r>
              <a:rPr lang="en-US" sz="3600" b="1" dirty="0">
                <a:solidFill>
                  <a:srgbClr val="8C1616"/>
                </a:solidFill>
                <a:latin typeface="Lato" panose="020F0502020204030203" pitchFamily="34" charset="0"/>
                <a:cs typeface="Segoe UI" panose="020B0502040204020203" pitchFamily="34" charset="0"/>
              </a:rPr>
              <a:t>METHODS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Tested it with X process.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Illustrate your methods if you can.</a:t>
            </a:r>
          </a:p>
          <a:p>
            <a:pPr marL="742950" indent="-742950">
              <a:lnSpc>
                <a:spcPct val="120000"/>
              </a:lnSpc>
              <a:buFont typeface="+mj-lt"/>
              <a:buAutoNum type="arabicPeriod"/>
            </a:pPr>
            <a:r>
              <a:rPr lang="en-US" sz="3600" b="1" dirty="0">
                <a:latin typeface="Lato" panose="020F0502020204030203" pitchFamily="34" charset="0"/>
                <a:cs typeface="Segoe UI" panose="020B0502040204020203" pitchFamily="34" charset="0"/>
              </a:rPr>
              <a:t>Try a flowchart!</a:t>
            </a: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r>
              <a:rPr lang="en-US" sz="3600" b="1" dirty="0">
                <a:latin typeface="Lato" panose="020F0502020204030203" pitchFamily="34" charset="0"/>
                <a:cs typeface="Segoe UI" panose="020B0502040204020203"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Graph/table with </a:t>
            </a:r>
            <a:r>
              <a:rPr lang="en-US" sz="3600" b="1" dirty="0">
                <a:latin typeface="Lato" panose="020F0502020204030203" pitchFamily="34" charset="0"/>
                <a:cs typeface="Segoe UI" panose="020B0502040204020203" pitchFamily="34" charset="0"/>
              </a:rPr>
              <a:t>essential results only</a:t>
            </a:r>
            <a:r>
              <a:rPr lang="en-US" sz="3600" dirty="0">
                <a:latin typeface="Lato" panose="020F0502020204030203" pitchFamily="34" charset="0"/>
                <a:cs typeface="Segoe UI" panose="020B0502040204020203"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All the other correlations in the ammo bar.</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40636456" y="1831671"/>
            <a:ext cx="7662037" cy="9879628"/>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AMMO BAR</a:t>
            </a:r>
          </a:p>
          <a:p>
            <a:endParaRPr lang="en-US" sz="5400" b="1" dirty="0">
              <a:latin typeface="Lato" panose="020F0502020204030203" pitchFamily="34" charset="0"/>
              <a:cs typeface="Segoe UI" panose="020B0502040204020203" pitchFamily="34" charset="0"/>
            </a:endParaRPr>
          </a:p>
          <a:p>
            <a:r>
              <a:rPr lang="en-US" sz="4800" b="1" dirty="0">
                <a:latin typeface="Lato" panose="020F0502020204030203" pitchFamily="34" charset="0"/>
                <a:cs typeface="Segoe UI" panose="020B0502040204020203"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Segoe UI" panose="020B0502040204020203" pitchFamily="34" charset="0"/>
              </a:rPr>
              <a:t>Keep it messy!</a:t>
            </a:r>
            <a:r>
              <a:rPr lang="en-US" sz="4800" dirty="0">
                <a:latin typeface="Lato" panose="020F0502020204030203" pitchFamily="34" charset="0"/>
                <a:cs typeface="Segoe UI" panose="020B0502040204020203"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8329346" y="28402488"/>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010311" y="28501422"/>
            <a:ext cx="8077384" cy="1569660"/>
          </a:xfrm>
          <a:prstGeom prst="rect">
            <a:avLst/>
          </a:prstGeom>
          <a:noFill/>
        </p:spPr>
        <p:txBody>
          <a:bodyPr wrap="square" rtlCol="0">
            <a:spAutoFit/>
          </a:bodyPr>
          <a:lstStyle/>
          <a:p>
            <a:r>
              <a:rPr lang="en-US" sz="4800" dirty="0">
                <a:solidFill>
                  <a:srgbClr val="CDCDCD"/>
                </a:solidFill>
                <a:latin typeface="Lato Black" panose="020F0A02020204030203" pitchFamily="34" charset="0"/>
                <a:cs typeface="Arial" panose="020B0604020202020204" pitchFamily="34" charset="0"/>
              </a:rPr>
              <a:t>Take a picture</a:t>
            </a:r>
            <a:r>
              <a:rPr lang="en-US" sz="4800" dirty="0">
                <a:solidFill>
                  <a:srgbClr val="CDCDCD"/>
                </a:solidFill>
                <a:latin typeface="Lato" panose="020F0502020204030203" pitchFamily="34" charset="0"/>
                <a:cs typeface="Arial" panose="020B0604020202020204" pitchFamily="34" charset="0"/>
              </a:rPr>
              <a:t> to </a:t>
            </a:r>
            <a:br>
              <a:rPr lang="en-US" sz="4800" dirty="0">
                <a:solidFill>
                  <a:srgbClr val="CDCDCD"/>
                </a:solidFill>
                <a:latin typeface="Lato" panose="020F0502020204030203" pitchFamily="34" charset="0"/>
                <a:cs typeface="Arial" panose="020B0604020202020204" pitchFamily="34" charset="0"/>
              </a:rPr>
            </a:br>
            <a:r>
              <a:rPr lang="en-US" sz="4800" dirty="0">
                <a:solidFill>
                  <a:srgbClr val="CDCDCD"/>
                </a:solidFill>
                <a:latin typeface="Lato Black" panose="020F0A02020204030203" pitchFamily="34" charset="0"/>
                <a:cs typeface="Arial" panose="020B0604020202020204" pitchFamily="34" charset="0"/>
              </a:rPr>
              <a:t>download</a:t>
            </a:r>
            <a:r>
              <a:rPr lang="en-US" sz="4800" dirty="0">
                <a:solidFill>
                  <a:srgbClr val="CDCDCD"/>
                </a:solidFill>
                <a:latin typeface="Lato" panose="020F0502020204030203" pitchFamily="34" charset="0"/>
                <a:cs typeface="Arial" panose="020B0604020202020204" pitchFamily="34" charset="0"/>
              </a:rPr>
              <a:t> the</a:t>
            </a:r>
            <a:r>
              <a:rPr lang="en-US" sz="4800" b="1" dirty="0">
                <a:solidFill>
                  <a:srgbClr val="CDCDCD"/>
                </a:solidFill>
                <a:latin typeface="Lato" panose="020F0502020204030203" pitchFamily="34" charset="0"/>
                <a:cs typeface="Arial" panose="020B0604020202020204" pitchFamily="34" charset="0"/>
              </a:rPr>
              <a:t> </a:t>
            </a:r>
            <a:r>
              <a:rPr lang="en-US" sz="4800" dirty="0">
                <a:solidFill>
                  <a:srgbClr val="CDCDCD"/>
                </a:solidFill>
                <a:latin typeface="Lato Black" panose="020F0A02020204030203" pitchFamily="34" charset="0"/>
                <a:cs typeface="Arial" panose="020B0604020202020204" pitchFamily="34" charset="0"/>
              </a:rPr>
              <a:t>full paper</a:t>
            </a:r>
          </a:p>
        </p:txBody>
      </p:sp>
      <p:sp>
        <p:nvSpPr>
          <p:cNvPr id="10" name="Rectangle 9">
            <a:extLst>
              <a:ext uri="{FF2B5EF4-FFF2-40B4-BE49-F238E27FC236}">
                <a16:creationId xmlns:a16="http://schemas.microsoft.com/office/drawing/2014/main" id="{F33A7B10-D6D9-4BF7-9A8B-B3113FDC3D80}"/>
              </a:ext>
            </a:extLst>
          </p:cNvPr>
          <p:cNvSpPr/>
          <p:nvPr/>
        </p:nvSpPr>
        <p:spPr>
          <a:xfrm>
            <a:off x="1169537" y="3212650"/>
            <a:ext cx="1670876" cy="159080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2886324" y="28807176"/>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6936172" y="29408785"/>
            <a:ext cx="1297464"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Graphic 18">
            <a:extLst>
              <a:ext uri="{FF2B5EF4-FFF2-40B4-BE49-F238E27FC236}">
                <a16:creationId xmlns:a16="http://schemas.microsoft.com/office/drawing/2014/main" id="{C1210836-80D5-470E-883D-041B85957069}"/>
              </a:ext>
            </a:extLst>
          </p:cNvPr>
          <p:cNvSpPr/>
          <p:nvPr/>
        </p:nvSpPr>
        <p:spPr>
          <a:xfrm>
            <a:off x="1568455" y="3652878"/>
            <a:ext cx="794104" cy="738508"/>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2987437" y="3134063"/>
            <a:ext cx="3878819" cy="1486689"/>
          </a:xfrm>
          <a:prstGeom prst="rect">
            <a:avLst/>
          </a:prstGeom>
        </p:spPr>
        <p:txBody>
          <a:bodyPr wrap="none">
            <a:spAutoFit/>
          </a:bodyPr>
          <a:lstStyle/>
          <a:p>
            <a:pPr>
              <a:lnSpc>
                <a:spcPct val="120000"/>
              </a:lnSpc>
            </a:pPr>
            <a:r>
              <a:rPr lang="en-US" sz="3600" dirty="0">
                <a:solidFill>
                  <a:schemeClr val="bg1">
                    <a:lumMod val="50000"/>
                  </a:schemeClr>
                </a:solidFill>
                <a:latin typeface="Lato" panose="020F0502020204030203" pitchFamily="34" charset="0"/>
                <a:cs typeface="Segoe UI" panose="020B0502040204020203" pitchFamily="34" charset="0"/>
              </a:rPr>
              <a:t>PRESENTER:</a:t>
            </a:r>
            <a:r>
              <a:rPr lang="en-US" sz="3600" b="1" dirty="0">
                <a:latin typeface="Lato" panose="020F0502020204030203" pitchFamily="34" charset="0"/>
                <a:cs typeface="Segoe UI" panose="020B0502040204020203" pitchFamily="34" charset="0"/>
              </a:rPr>
              <a:t> </a:t>
            </a:r>
          </a:p>
          <a:p>
            <a:pPr>
              <a:lnSpc>
                <a:spcPct val="120000"/>
              </a:lnSpc>
            </a:pPr>
            <a:r>
              <a:rPr lang="en-US" sz="4400" b="1" dirty="0">
                <a:highlight>
                  <a:srgbClr val="FFC107"/>
                </a:highlight>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a:t>
            </a:r>
            <a:endParaRPr lang="en-US" sz="4400" b="1" dirty="0">
              <a:latin typeface="Lato" panose="020F050202020403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1022513" y="1085789"/>
            <a:ext cx="7662037" cy="1754326"/>
          </a:xfrm>
          <a:prstGeom prst="rect">
            <a:avLst/>
          </a:prstGeom>
          <a:noFill/>
        </p:spPr>
        <p:txBody>
          <a:bodyPr wrap="square" rtlCol="0">
            <a:spAutoFit/>
          </a:bodyPr>
          <a:lstStyle/>
          <a:p>
            <a:r>
              <a:rPr lang="en-US" sz="5400" b="1" i="1" dirty="0">
                <a:latin typeface="Lato" panose="020F0502020204030203" pitchFamily="34" charset="0"/>
                <a:cs typeface="Segoe UI" panose="020B0502040204020203" pitchFamily="34" charset="0"/>
              </a:rPr>
              <a:t>Title:</a:t>
            </a:r>
            <a:br>
              <a:rPr lang="en-US" sz="5400" i="1" dirty="0">
                <a:latin typeface="Lato" panose="020F0502020204030203" pitchFamily="34" charset="0"/>
                <a:cs typeface="Segoe UI" panose="020B0502040204020203" pitchFamily="34" charset="0"/>
              </a:rPr>
            </a:br>
            <a:r>
              <a:rPr lang="en-US" sz="5400" i="1" dirty="0">
                <a:latin typeface="Lato" panose="020F0502020204030203" pitchFamily="34" charset="0"/>
                <a:cs typeface="Segoe UI" panose="020B050204020402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128190" y="25382839"/>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 author2, </a:t>
            </a:r>
            <a:br>
              <a:rPr lang="en-US" sz="4400" dirty="0">
                <a:latin typeface="Lato" panose="020F0502020204030203" pitchFamily="34" charset="0"/>
                <a:cs typeface="Segoe UI" panose="020B0502040204020203" pitchFamily="34" charset="0"/>
              </a:rPr>
            </a:br>
            <a:r>
              <a:rPr lang="en-US" sz="4400" dirty="0">
                <a:latin typeface="Lato" panose="020F0502020204030203" pitchFamily="34" charset="0"/>
                <a:cs typeface="Segoe UI" panose="020B0502040204020203" pitchFamily="34" charset="0"/>
              </a:rPr>
              <a:t>author3, author4, author5, author6, author7, author42</a:t>
            </a:r>
            <a:endParaRPr lang="en-US" sz="4400" b="1" dirty="0">
              <a:latin typeface="Lato" panose="020F0502020204030203" pitchFamily="34" charset="0"/>
              <a:cs typeface="Segoe UI" panose="020B050204020402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0636456" y="2558400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ADC988AD-FB82-4850-84BE-0F496EB3BDC0}"/>
              </a:ext>
            </a:extLst>
          </p:cNvPr>
          <p:cNvSpPr/>
          <p:nvPr/>
        </p:nvSpPr>
        <p:spPr>
          <a:xfrm>
            <a:off x="18535728" y="22292412"/>
            <a:ext cx="24688800" cy="1200329"/>
          </a:xfrm>
          <a:prstGeom prst="rect">
            <a:avLst/>
          </a:prstGeom>
        </p:spPr>
        <p:txBody>
          <a:bodyPr>
            <a:spAutoFit/>
          </a:bodyPr>
          <a:lstStyle/>
          <a:p>
            <a:r>
              <a:rPr lang="en-US" sz="3600" dirty="0">
                <a:solidFill>
                  <a:schemeClr val="bg1">
                    <a:lumMod val="50000"/>
                  </a:schemeClr>
                </a:solidFill>
                <a:latin typeface="Lato" panose="020F0502020204030203" pitchFamily="34" charset="0"/>
                <a:cs typeface="Segoe UI" panose="020B0502040204020203" pitchFamily="34" charset="0"/>
              </a:rPr>
              <a:t>Visualize your findings with an image, graphic, or a key figure.</a:t>
            </a:r>
          </a:p>
          <a:p>
            <a:endParaRPr lang="en-US" sz="3600" dirty="0">
              <a:solidFill>
                <a:schemeClr val="bg1">
                  <a:lumMod val="50000"/>
                </a:schemeClr>
              </a:solidFill>
              <a:latin typeface="Lato" panose="020F0502020204030203" pitchFamily="34" charset="0"/>
              <a:cs typeface="Segoe UI" panose="020B0502040204020203" pitchFamily="34" charset="0"/>
            </a:endParaRPr>
          </a:p>
        </p:txBody>
      </p:sp>
      <p:pic>
        <p:nvPicPr>
          <p:cNvPr id="14" name="Graphic 13">
            <a:extLst>
              <a:ext uri="{FF2B5EF4-FFF2-40B4-BE49-F238E27FC236}">
                <a16:creationId xmlns:a16="http://schemas.microsoft.com/office/drawing/2014/main" id="{8469FA09-6407-4240-A302-A9681C46F1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9201" y="27597921"/>
            <a:ext cx="3783061" cy="3783061"/>
          </a:xfrm>
          <a:prstGeom prst="rect">
            <a:avLst/>
          </a:prstGeom>
        </p:spPr>
      </p:pic>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54101" y="13358194"/>
            <a:ext cx="12223692" cy="8149128"/>
          </a:xfrm>
          <a:prstGeom prst="rect">
            <a:avLst/>
          </a:prstGeom>
        </p:spPr>
      </p:pic>
    </p:spTree>
    <p:extLst>
      <p:ext uri="{BB962C8B-B14F-4D97-AF65-F5344CB8AC3E}">
        <p14:creationId xmlns:p14="http://schemas.microsoft.com/office/powerpoint/2010/main" val="3338587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A9EF30B-AFA3-4DE3-8B88-D407336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170" y="7164879"/>
            <a:ext cx="29921255" cy="21167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09" y="1080473"/>
            <a:ext cx="42588180" cy="6362702"/>
          </a:xfrm>
        </p:spPr>
        <p:txBody>
          <a:bodyPr>
            <a:normAutofit/>
          </a:bodyPr>
          <a:lstStyle/>
          <a:p>
            <a:pPr algn="ctr"/>
            <a:r>
              <a:rPr lang="en-US" dirty="0">
                <a:solidFill>
                  <a:schemeClr val="bg1"/>
                </a:solidFill>
                <a:latin typeface="Lato Black" panose="020F0A02020204030203" pitchFamily="34" charset="0"/>
              </a:rPr>
              <a:t>Add a key figure</a:t>
            </a:r>
            <a:br>
              <a:rPr lang="en-US" dirty="0">
                <a:solidFill>
                  <a:schemeClr val="bg1"/>
                </a:solidFill>
                <a:latin typeface="Lato Black" panose="020F0A02020204030203" pitchFamily="34" charset="0"/>
              </a:rPr>
            </a:br>
            <a:r>
              <a:rPr lang="en-US" sz="9600" b="1" dirty="0">
                <a:solidFill>
                  <a:schemeClr val="bg1"/>
                </a:solidFill>
                <a:latin typeface="Lato Hairline" panose="020F0202020204030203" pitchFamily="34" charset="0"/>
              </a:rPr>
              <a:t>Show-and-tell the best, most insightful part of your methods &amp; data.</a:t>
            </a:r>
            <a:endParaRPr lang="en-US" dirty="0">
              <a:solidFill>
                <a:schemeClr val="bg1"/>
              </a:solidFill>
              <a:latin typeface="Lato Hairline" panose="020F0202020204030203" pitchFamily="34" charset="0"/>
            </a:endParaRPr>
          </a:p>
        </p:txBody>
      </p:sp>
      <p:sp>
        <p:nvSpPr>
          <p:cNvPr id="10" name="TextBox 6">
            <a:extLst>
              <a:ext uri="{FF2B5EF4-FFF2-40B4-BE49-F238E27FC236}">
                <a16:creationId xmlns:a16="http://schemas.microsoft.com/office/drawing/2014/main" id="{A28D1AF3-8EE8-41C1-A1BE-A48A6F08CE1D}"/>
              </a:ext>
            </a:extLst>
          </p:cNvPr>
          <p:cNvSpPr txBox="1"/>
          <p:nvPr/>
        </p:nvSpPr>
        <p:spPr>
          <a:xfrm>
            <a:off x="18711511" y="28702352"/>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drElsje</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270007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364CBB-83A0-4E53-A572-F50FB815C632}"/>
              </a:ext>
            </a:extLst>
          </p:cNvPr>
          <p:cNvSpPr/>
          <p:nvPr/>
        </p:nvSpPr>
        <p:spPr>
          <a:xfrm>
            <a:off x="17963207" y="20389709"/>
            <a:ext cx="11451719" cy="8415982"/>
          </a:xfrm>
          <a:prstGeom prst="rect">
            <a:avLst/>
          </a:prstGeom>
          <a:solidFill>
            <a:srgbClr val="FFFFFF">
              <a:alpha val="7059"/>
            </a:srgb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vvv</a:t>
            </a:r>
            <a:endParaRPr lang="en-US" dirty="0"/>
          </a:p>
        </p:txBody>
      </p:sp>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10" y="1040714"/>
            <a:ext cx="42588180" cy="6362702"/>
          </a:xfrm>
        </p:spPr>
        <p:txBody>
          <a:bodyPr>
            <a:normAutofit/>
          </a:bodyPr>
          <a:lstStyle/>
          <a:p>
            <a:r>
              <a:rPr lang="en-US" dirty="0">
                <a:solidFill>
                  <a:schemeClr val="bg1"/>
                </a:solidFill>
                <a:latin typeface="Lato Black" panose="020F0A02020204030203" pitchFamily="34" charset="0"/>
              </a:rPr>
              <a:t>Try an on-theme background.</a:t>
            </a:r>
            <a:br>
              <a:rPr lang="en-US" b="1" dirty="0">
                <a:solidFill>
                  <a:schemeClr val="bg1"/>
                </a:solidFill>
                <a:latin typeface="Lato" panose="020F0502020204030203" pitchFamily="34" charset="0"/>
              </a:rPr>
            </a:br>
            <a:r>
              <a:rPr lang="en-US" sz="9600" b="1" dirty="0">
                <a:solidFill>
                  <a:schemeClr val="bg1"/>
                </a:solidFill>
                <a:latin typeface="Lato Hairline" panose="020F0202020204030203" pitchFamily="34" charset="0"/>
              </a:rPr>
              <a:t>A</a:t>
            </a:r>
            <a:r>
              <a:rPr lang="en-US" sz="8800" b="1" dirty="0">
                <a:solidFill>
                  <a:schemeClr val="bg1"/>
                </a:solidFill>
                <a:latin typeface="Lato Hairline" panose="020F0202020204030203" pitchFamily="34" charset="0"/>
              </a:rPr>
              <a:t>dd fun and reinforce your study’s context</a:t>
            </a:r>
            <a:r>
              <a:rPr lang="en-US" sz="8800" dirty="0">
                <a:solidFill>
                  <a:schemeClr val="bg1"/>
                </a:solidFill>
                <a:latin typeface="Lato Hairline" panose="020F0202020204030203" pitchFamily="34" charset="0"/>
              </a:rPr>
              <a:t>, but make sure to keep a high contrast between your text and background!</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18179235" y="16612730"/>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17963207" y="8196748"/>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7A8EA-5ED6-467A-8AE1-92CBA825E651}"/>
              </a:ext>
            </a:extLst>
          </p:cNvPr>
          <p:cNvPicPr>
            <a:picLocks noChangeAspect="1"/>
          </p:cNvPicPr>
          <p:nvPr/>
        </p:nvPicPr>
        <p:blipFill>
          <a:blip r:embed="rId5"/>
          <a:stretch>
            <a:fillRect/>
          </a:stretch>
        </p:blipFill>
        <p:spPr>
          <a:xfrm>
            <a:off x="32026305" y="20389709"/>
            <a:ext cx="12960533" cy="7427498"/>
          </a:xfrm>
          <a:prstGeom prst="rect">
            <a:avLst/>
          </a:prstGeom>
          <a:ln>
            <a:solidFill>
              <a:schemeClr val="bg1"/>
            </a:solidFill>
          </a:ln>
        </p:spPr>
      </p:pic>
      <p:sp>
        <p:nvSpPr>
          <p:cNvPr id="6" name="TextBox 6">
            <a:extLst>
              <a:ext uri="{FF2B5EF4-FFF2-40B4-BE49-F238E27FC236}">
                <a16:creationId xmlns:a16="http://schemas.microsoft.com/office/drawing/2014/main" id="{9AE7884F-1E83-4128-91F4-83E575ADDDCB}"/>
              </a:ext>
            </a:extLst>
          </p:cNvPr>
          <p:cNvSpPr txBox="1"/>
          <p:nvPr/>
        </p:nvSpPr>
        <p:spPr>
          <a:xfrm>
            <a:off x="32888725" y="28878175"/>
            <a:ext cx="11235691"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mikemorrison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9" name="Picture 2" descr="https://pbs.twimg.com/media/D-uEB0PXsAEP4Zp.jpg:large">
            <a:extLst>
              <a:ext uri="{FF2B5EF4-FFF2-40B4-BE49-F238E27FC236}">
                <a16:creationId xmlns:a16="http://schemas.microsoft.com/office/drawing/2014/main" id="{708F1DDE-9FC1-42C3-A828-0A9F66D0F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3281" y="8196747"/>
            <a:ext cx="11283152" cy="846236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A28D1AF3-8EE8-41C1-A1BE-A48A6F08CE1D}"/>
              </a:ext>
            </a:extLst>
          </p:cNvPr>
          <p:cNvSpPr txBox="1"/>
          <p:nvPr/>
        </p:nvSpPr>
        <p:spPr>
          <a:xfrm>
            <a:off x="3277570" y="16685213"/>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@brenden0walker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 name="Picture 2">
            <a:extLst>
              <a:ext uri="{FF2B5EF4-FFF2-40B4-BE49-F238E27FC236}">
                <a16:creationId xmlns:a16="http://schemas.microsoft.com/office/drawing/2014/main" id="{70C46B7E-D34E-4F08-95CA-1993E5AC06F6}"/>
              </a:ext>
            </a:extLst>
          </p:cNvPr>
          <p:cNvPicPr>
            <a:picLocks noChangeAspect="1"/>
          </p:cNvPicPr>
          <p:nvPr/>
        </p:nvPicPr>
        <p:blipFill>
          <a:blip r:embed="rId9"/>
          <a:stretch>
            <a:fillRect/>
          </a:stretch>
        </p:blipFill>
        <p:spPr>
          <a:xfrm>
            <a:off x="3613281" y="20389709"/>
            <a:ext cx="11283152" cy="8482129"/>
          </a:xfrm>
          <a:prstGeom prst="rect">
            <a:avLst/>
          </a:prstGeom>
          <a:ln>
            <a:solidFill>
              <a:srgbClr val="263238"/>
            </a:solidFill>
          </a:ln>
        </p:spPr>
      </p:pic>
      <p:sp>
        <p:nvSpPr>
          <p:cNvPr id="11" name="TextBox 6">
            <a:extLst>
              <a:ext uri="{FF2B5EF4-FFF2-40B4-BE49-F238E27FC236}">
                <a16:creationId xmlns:a16="http://schemas.microsoft.com/office/drawing/2014/main" id="{9804C421-C50F-42A5-BB04-226BA1D19D50}"/>
              </a:ext>
            </a:extLst>
          </p:cNvPr>
          <p:cNvSpPr txBox="1"/>
          <p:nvPr/>
        </p:nvSpPr>
        <p:spPr>
          <a:xfrm>
            <a:off x="3277570"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SarraceniaMason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 name="Picture 3">
            <a:extLst>
              <a:ext uri="{FF2B5EF4-FFF2-40B4-BE49-F238E27FC236}">
                <a16:creationId xmlns:a16="http://schemas.microsoft.com/office/drawing/2014/main" id="{C8FBE0D0-E7F4-469E-8DF4-78638E98043F}"/>
              </a:ext>
            </a:extLst>
          </p:cNvPr>
          <p:cNvPicPr>
            <a:picLocks noChangeAspect="1"/>
          </p:cNvPicPr>
          <p:nvPr/>
        </p:nvPicPr>
        <p:blipFill>
          <a:blip r:embed="rId11"/>
          <a:stretch>
            <a:fillRect/>
          </a:stretch>
        </p:blipFill>
        <p:spPr>
          <a:xfrm>
            <a:off x="18037201" y="21622159"/>
            <a:ext cx="11298211" cy="5544790"/>
          </a:xfrm>
          <a:prstGeom prst="rect">
            <a:avLst/>
          </a:prstGeom>
        </p:spPr>
      </p:pic>
      <p:sp>
        <p:nvSpPr>
          <p:cNvPr id="13" name="TextBox 6">
            <a:extLst>
              <a:ext uri="{FF2B5EF4-FFF2-40B4-BE49-F238E27FC236}">
                <a16:creationId xmlns:a16="http://schemas.microsoft.com/office/drawing/2014/main" id="{E7537303-D137-4F34-B213-4A6386A51704}"/>
              </a:ext>
            </a:extLst>
          </p:cNvPr>
          <p:cNvSpPr txBox="1"/>
          <p:nvPr/>
        </p:nvSpPr>
        <p:spPr>
          <a:xfrm>
            <a:off x="17676378"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americoamorim</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7" name="Picture 6">
            <a:extLst>
              <a:ext uri="{FF2B5EF4-FFF2-40B4-BE49-F238E27FC236}">
                <a16:creationId xmlns:a16="http://schemas.microsoft.com/office/drawing/2014/main" id="{B92EC10A-D4BA-4D10-8436-1614D256867A}"/>
              </a:ext>
            </a:extLst>
          </p:cNvPr>
          <p:cNvPicPr>
            <a:picLocks noChangeAspect="1"/>
          </p:cNvPicPr>
          <p:nvPr/>
        </p:nvPicPr>
        <p:blipFill>
          <a:blip r:embed="rId13"/>
          <a:stretch>
            <a:fillRect/>
          </a:stretch>
        </p:blipFill>
        <p:spPr>
          <a:xfrm>
            <a:off x="32026306" y="8196748"/>
            <a:ext cx="8519828" cy="8488466"/>
          </a:xfrm>
          <a:prstGeom prst="rect">
            <a:avLst/>
          </a:prstGeom>
          <a:ln>
            <a:solidFill>
              <a:schemeClr val="tx1">
                <a:lumMod val="95000"/>
                <a:lumOff val="5000"/>
              </a:schemeClr>
            </a:solidFill>
          </a:ln>
        </p:spPr>
      </p:pic>
      <p:sp>
        <p:nvSpPr>
          <p:cNvPr id="16" name="TextBox 6">
            <a:extLst>
              <a:ext uri="{FF2B5EF4-FFF2-40B4-BE49-F238E27FC236}">
                <a16:creationId xmlns:a16="http://schemas.microsoft.com/office/drawing/2014/main" id="{2321F547-6491-468E-8D49-C14F75222D6E}"/>
              </a:ext>
            </a:extLst>
          </p:cNvPr>
          <p:cNvSpPr txBox="1"/>
          <p:nvPr/>
        </p:nvSpPr>
        <p:spPr>
          <a:xfrm>
            <a:off x="32026305" y="16775440"/>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4"/>
              </a:rPr>
              <a:t>@nasaman58</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33663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r>
              <a:rPr lang="en-US" dirty="0">
                <a:solidFill>
                  <a:schemeClr val="bg1"/>
                </a:solidFill>
                <a:latin typeface="Lato Black" panose="020F0A02020204030203" pitchFamily="34" charset="0"/>
              </a:rPr>
              <a:t>Try a ‘hat’ icon.</a:t>
            </a:r>
            <a:br>
              <a:rPr lang="en-US" b="1" dirty="0">
                <a:solidFill>
                  <a:schemeClr val="bg1"/>
                </a:solidFill>
                <a:latin typeface="Lato" panose="020F0502020204030203" pitchFamily="34" charset="0"/>
              </a:rPr>
            </a:br>
            <a:r>
              <a:rPr lang="en-US" sz="12800" b="1" dirty="0">
                <a:solidFill>
                  <a:schemeClr val="bg1"/>
                </a:solidFill>
                <a:latin typeface="Lato Hairline" panose="020F0202020204030203" pitchFamily="34" charset="0"/>
              </a:rPr>
              <a:t>F</a:t>
            </a:r>
            <a:r>
              <a:rPr lang="en-US" sz="12800" dirty="0">
                <a:solidFill>
                  <a:schemeClr val="bg1"/>
                </a:solidFill>
                <a:latin typeface="Lato Hairline" panose="020F0202020204030203" pitchFamily="34" charset="0"/>
              </a:rPr>
              <a:t>un, reinforces your finding, makes your poster memorable </a:t>
            </a:r>
            <a:br>
              <a:rPr lang="en-US" sz="12800" dirty="0">
                <a:solidFill>
                  <a:schemeClr val="bg1"/>
                </a:solidFill>
                <a:latin typeface="Lato Hairline" panose="020F0202020204030203" pitchFamily="34" charset="0"/>
              </a:rPr>
            </a:br>
            <a:r>
              <a:rPr lang="en-US" sz="12800" dirty="0">
                <a:solidFill>
                  <a:schemeClr val="bg1"/>
                </a:solidFill>
                <a:latin typeface="Lato Hairline" panose="020F0202020204030203" pitchFamily="34" charset="0"/>
              </a:rPr>
              <a:t>— and can be interpreted at-a-glance.</a:t>
            </a: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9867</TotalTime>
  <Words>2234</Words>
  <Application>Microsoft Macintosh PowerPoint</Application>
  <PresentationFormat>Custom</PresentationFormat>
  <Paragraphs>276</Paragraphs>
  <Slides>32</Slides>
  <Notes>3</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52" baseType="lpstr">
      <vt:lpstr>Segoe UI Black</vt:lpstr>
      <vt:lpstr>Arial</vt:lpstr>
      <vt:lpstr>Arial Black</vt:lpstr>
      <vt:lpstr>Segoe UI</vt:lpstr>
      <vt:lpstr>Verdana</vt:lpstr>
      <vt:lpstr>Lato Hairline</vt:lpstr>
      <vt:lpstr>MillerBanner Black</vt:lpstr>
      <vt:lpstr>Titular</vt:lpstr>
      <vt:lpstr>Lato Black</vt:lpstr>
      <vt:lpstr>Lato Semibold</vt:lpstr>
      <vt:lpstr>Lato Thin</vt:lpstr>
      <vt:lpstr>Segoe UI Light</vt:lpstr>
      <vt:lpstr>Calibri Light</vt:lpstr>
      <vt:lpstr>Lato</vt:lpstr>
      <vt:lpstr>Rift Soft Light</vt:lpstr>
      <vt:lpstr>Calibri</vt:lpstr>
      <vt:lpstr>Segoe UI Semibold</vt:lpstr>
      <vt:lpstr>Office Theme</vt:lpstr>
      <vt:lpstr>1_Office Theme</vt:lpstr>
      <vt:lpstr>Acrobat Document</vt:lpstr>
      <vt:lpstr>Hey: Download this and open it on your PC to see all the right colors &amp; fonts.  </vt:lpstr>
      <vt:lpstr>The #betterposter collection…</vt:lpstr>
      <vt:lpstr>PowerPoint Presentation</vt:lpstr>
      <vt:lpstr>PowerPoint Presentation</vt:lpstr>
      <vt:lpstr>PowerPoint Presentation</vt:lpstr>
      <vt:lpstr>Main finding goes here, translated into plain English. Emphasize the important words.</vt:lpstr>
      <vt:lpstr>Add a key figure Show-and-tell the best, most insightful part of your methods &amp; data.</vt:lpstr>
      <vt:lpstr>Try an on-theme background. Add fun and reinforce your study’s context, but make sure to keep a high contrast between your text and background!</vt:lpstr>
      <vt:lpstr>Try a ‘hat’ icon. Fun, reinforces your finding, makes your poster memorable  — and can be interpreted at-a-glance.</vt:lpstr>
      <vt:lpstr>Here are some memorable science billboards for inspiration.  Ctrl+Click here for more.</vt:lpstr>
      <vt:lpstr>You can get free icons from TheNounProject.com</vt:lpstr>
      <vt:lpstr>Get full-color graphics on a transparent background  for ~$1/each from…</vt:lpstr>
      <vt:lpstr>You can create biology figures with BioRender.com</vt:lpstr>
      <vt:lpstr>Stuck on a design dilemma? Do what other designers do! Go to dribbble.com and scroll through stuff until a solution jumps out at you. Try searching for “posters” or “graph”.</vt:lpstr>
      <vt:lpstr>PowerPoint Presentation</vt:lpstr>
      <vt:lpstr>Gallery</vt:lpstr>
      <vt:lpstr>PowerPoint Presentation</vt:lpstr>
      <vt:lpstr>PowerPoint Presentation</vt:lpstr>
      <vt:lpstr>PowerPoint Presentation</vt:lpstr>
      <vt:lpstr>PowerPoint Presentation</vt:lpstr>
      <vt:lpstr>Mods</vt:lpstr>
      <vt:lpstr>PowerPoint Presentation</vt:lpstr>
      <vt:lpstr>                 Templates</vt:lpstr>
      <vt:lpstr>Translations</vt:lpstr>
      <vt:lpstr>More Translations</vt:lpstr>
      <vt:lpstr>#butterposter</vt:lpstr>
      <vt:lpstr>Why must we pick sides?  The new poster format is a revolution, or the new poster format is garbage!  Take the good parts of the new format, keep the useful aspects of the traditional format, add in your own ideas, and create something better. </vt:lpstr>
      <vt:lpstr>How to QR Code</vt:lpstr>
      <vt:lpstr>Research that influenced this design: a.k.a “I need some ammo to help persuade my faculty to try this.”</vt:lpstr>
      <vt:lpstr>Layout F.A.Q.</vt:lpstr>
      <vt:lpstr>How did you make the cartoon?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Javier Jose gonzalez</cp:lastModifiedBy>
  <cp:revision>125</cp:revision>
  <dcterms:created xsi:type="dcterms:W3CDTF">2019-07-02T13:39:34Z</dcterms:created>
  <dcterms:modified xsi:type="dcterms:W3CDTF">2025-03-20T21:14:46Z</dcterms:modified>
</cp:coreProperties>
</file>